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90" r:id="rId2"/>
    <p:sldId id="256" r:id="rId3"/>
    <p:sldId id="260" r:id="rId4"/>
    <p:sldId id="261" r:id="rId5"/>
    <p:sldId id="262" r:id="rId6"/>
    <p:sldId id="263" r:id="rId7"/>
    <p:sldId id="264" r:id="rId8"/>
    <p:sldId id="289" r:id="rId9"/>
    <p:sldId id="266" r:id="rId10"/>
    <p:sldId id="267" r:id="rId11"/>
    <p:sldId id="268" r:id="rId12"/>
    <p:sldId id="269" r:id="rId13"/>
    <p:sldId id="270" r:id="rId14"/>
    <p:sldId id="271" r:id="rId15"/>
    <p:sldId id="272" r:id="rId16"/>
    <p:sldId id="273" r:id="rId17"/>
    <p:sldId id="279" r:id="rId18"/>
    <p:sldId id="275"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FF66"/>
    <a:srgbClr val="0000FF"/>
    <a:srgbClr val="006600"/>
    <a:srgbClr val="FF00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9345" autoAdjust="0"/>
    <p:restoredTop sz="94660"/>
  </p:normalViewPr>
  <p:slideViewPr>
    <p:cSldViewPr>
      <p:cViewPr varScale="1">
        <p:scale>
          <a:sx n="66" d="100"/>
          <a:sy n="66" d="100"/>
        </p:scale>
        <p:origin x="-2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A6883AEA-498F-40D4-B92C-EA94A128F20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379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33797" name="Rectangle 5"/>
          <p:cNvSpPr>
            <a:spLocks noGrp="1" noChangeArrowheads="1"/>
          </p:cNvSpPr>
          <p:nvPr>
            <p:ph type="ftr" sz="quarter" idx="3"/>
          </p:nvPr>
        </p:nvSpPr>
        <p:spPr/>
        <p:txBody>
          <a:bodyPr/>
          <a:lstStyle>
            <a:lvl1pPr>
              <a:defRPr/>
            </a:lvl1pPr>
          </a:lstStyle>
          <a:p>
            <a:endParaRPr lang="en-US"/>
          </a:p>
        </p:txBody>
      </p:sp>
      <p:sp>
        <p:nvSpPr>
          <p:cNvPr id="33798" name="Rectangle 6"/>
          <p:cNvSpPr>
            <a:spLocks noGrp="1" noChangeArrowheads="1"/>
          </p:cNvSpPr>
          <p:nvPr>
            <p:ph type="sldNum" sz="quarter" idx="4"/>
          </p:nvPr>
        </p:nvSpPr>
        <p:spPr/>
        <p:txBody>
          <a:bodyPr/>
          <a:lstStyle>
            <a:lvl1pPr>
              <a:defRPr/>
            </a:lvl1pPr>
          </a:lstStyle>
          <a:p>
            <a:fld id="{EEF22687-013A-4F15-B53E-BB1D607748C9}" type="slidenum">
              <a:rPr lang="en-US"/>
              <a:pPr/>
              <a:t>‹#›</a:t>
            </a:fld>
            <a:endParaRPr lang="en-US"/>
          </a:p>
        </p:txBody>
      </p:sp>
      <p:sp>
        <p:nvSpPr>
          <p:cNvPr id="33799"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FA6785-1967-4DE2-B8A9-9AD7C74C15E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5606EE-7D98-4DF9-A6A1-A1334DA95E2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3C15D32-0B58-4F12-89B0-7ED541BA22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15EA78-1A7B-43E3-A4E6-845F5A3DF9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BCF1A1-5589-4659-93DB-4A05A2AC59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6B98CE-7E5F-4343-ACFA-138BEC2CA6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EFB3AF-7DCE-4963-9947-B819BDF4B3C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92C246-8CC6-4CD0-A0B0-758234A5079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A52700-B0D6-4512-85C6-D5621BB276D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0FCD1D-E264-437E-8EF3-13CCD76B9C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E253A3-C5C9-41B5-A172-0C153D590A8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E144B07D-01C5-4A3A-8FA4-44B4D7B9A20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67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34</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Ôn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tập</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về</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thực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vật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động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vật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229600" cy="762000"/>
          </a:xfrm>
        </p:spPr>
        <p:txBody>
          <a:bodyPr/>
          <a:lstStyle/>
          <a:p>
            <a:r>
              <a:rPr lang="en-US" sz="2800">
                <a:solidFill>
                  <a:srgbClr val="0000FF"/>
                </a:solidFill>
              </a:rPr>
              <a:t>3.Trong các cây dưới đây , cây nào có hoa thụ phấn nhờ gió, cây nào có hoa thụ phấn nhờ côn trùng?</a:t>
            </a:r>
          </a:p>
        </p:txBody>
      </p:sp>
      <p:sp>
        <p:nvSpPr>
          <p:cNvPr id="20483" name="Rectangle 3"/>
          <p:cNvSpPr>
            <a:spLocks noGrp="1" noChangeArrowheads="1"/>
          </p:cNvSpPr>
          <p:nvPr>
            <p:ph type="body" idx="1"/>
          </p:nvPr>
        </p:nvSpPr>
        <p:spPr/>
        <p:txBody>
          <a:bodyPr/>
          <a:lstStyle/>
          <a:p>
            <a:endParaRPr lang="en-US"/>
          </a:p>
        </p:txBody>
      </p:sp>
      <p:pic>
        <p:nvPicPr>
          <p:cNvPr id="20484" name="Picture 4" descr="duong2"/>
          <p:cNvPicPr>
            <a:picLocks noChangeAspect="1" noChangeArrowheads="1"/>
          </p:cNvPicPr>
          <p:nvPr/>
        </p:nvPicPr>
        <p:blipFill>
          <a:blip r:embed="rId3"/>
          <a:srcRect/>
          <a:stretch>
            <a:fillRect/>
          </a:stretch>
        </p:blipFill>
        <p:spPr bwMode="auto">
          <a:xfrm>
            <a:off x="533400" y="4038600"/>
            <a:ext cx="3352800" cy="2514600"/>
          </a:xfrm>
          <a:prstGeom prst="rect">
            <a:avLst/>
          </a:prstGeom>
          <a:noFill/>
        </p:spPr>
      </p:pic>
      <p:pic>
        <p:nvPicPr>
          <p:cNvPr id="20485" name="Picture 5" descr="CAY NGO"/>
          <p:cNvPicPr>
            <a:picLocks noChangeAspect="1" noChangeArrowheads="1"/>
          </p:cNvPicPr>
          <p:nvPr/>
        </p:nvPicPr>
        <p:blipFill>
          <a:blip r:embed="rId4"/>
          <a:srcRect/>
          <a:stretch>
            <a:fillRect/>
          </a:stretch>
        </p:blipFill>
        <p:spPr bwMode="auto">
          <a:xfrm>
            <a:off x="4724400" y="1524000"/>
            <a:ext cx="3886200" cy="4876800"/>
          </a:xfrm>
          <a:prstGeom prst="rect">
            <a:avLst/>
          </a:prstGeom>
          <a:noFill/>
        </p:spPr>
      </p:pic>
      <p:pic>
        <p:nvPicPr>
          <p:cNvPr id="20486" name="Picture 6" descr="HOA HONG"/>
          <p:cNvPicPr>
            <a:picLocks noChangeAspect="1" noChangeArrowheads="1"/>
          </p:cNvPicPr>
          <p:nvPr/>
        </p:nvPicPr>
        <p:blipFill>
          <a:blip r:embed="rId5"/>
          <a:srcRect/>
          <a:stretch>
            <a:fillRect/>
          </a:stretch>
        </p:blipFill>
        <p:spPr bwMode="auto">
          <a:xfrm>
            <a:off x="457200" y="1447800"/>
            <a:ext cx="3429000" cy="2286000"/>
          </a:xfrm>
          <a:prstGeom prst="rect">
            <a:avLst/>
          </a:prstGeom>
          <a:noFill/>
        </p:spPr>
      </p:pic>
      <p:sp>
        <p:nvSpPr>
          <p:cNvPr id="20487" name="Text Box 7"/>
          <p:cNvSpPr txBox="1">
            <a:spLocks noChangeArrowheads="1"/>
          </p:cNvSpPr>
          <p:nvPr/>
        </p:nvSpPr>
        <p:spPr bwMode="auto">
          <a:xfrm>
            <a:off x="4648200" y="6858000"/>
            <a:ext cx="4495800" cy="396875"/>
          </a:xfrm>
          <a:prstGeom prst="rect">
            <a:avLst/>
          </a:prstGeom>
          <a:noFill/>
          <a:ln w="9525">
            <a:noFill/>
            <a:miter lim="800000"/>
            <a:headEnd/>
            <a:tailEnd/>
          </a:ln>
          <a:effectLst/>
        </p:spPr>
        <p:txBody>
          <a:bodyPr>
            <a:spAutoFit/>
          </a:bodyPr>
          <a:lstStyle/>
          <a:p>
            <a:pPr eaLnBrk="1" hangingPunct="1">
              <a:spcBef>
                <a:spcPct val="50000"/>
              </a:spcBef>
            </a:pPr>
            <a:r>
              <a:rPr lang="en-US" sz="2000" b="1">
                <a:solidFill>
                  <a:srgbClr val="FF0000"/>
                </a:solidFill>
                <a:latin typeface="Arial" charset="0"/>
              </a:rPr>
              <a:t>HOA THỤ PHẤN NHỜ CÔN TRÙNG</a:t>
            </a:r>
          </a:p>
        </p:txBody>
      </p:sp>
      <p:sp>
        <p:nvSpPr>
          <p:cNvPr id="20488" name="Text Box 8"/>
          <p:cNvSpPr txBox="1">
            <a:spLocks noChangeArrowheads="1"/>
          </p:cNvSpPr>
          <p:nvPr/>
        </p:nvSpPr>
        <p:spPr bwMode="auto">
          <a:xfrm>
            <a:off x="533400" y="6842125"/>
            <a:ext cx="3581400" cy="396875"/>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latin typeface="Arial" charset="0"/>
              </a:rPr>
              <a:t>  </a:t>
            </a:r>
            <a:r>
              <a:rPr lang="en-US" sz="2000" b="1">
                <a:solidFill>
                  <a:srgbClr val="FF0000"/>
                </a:solidFill>
                <a:latin typeface="Arial" charset="0"/>
              </a:rPr>
              <a:t>HOA THỤ PHẤN NHỜ GIÓ</a:t>
            </a:r>
          </a:p>
        </p:txBody>
      </p:sp>
    </p:spTree>
  </p:cSld>
  <p:clrMapOvr>
    <a:masterClrMapping/>
  </p:clrMapOvr>
  <p:transition spd="slow">
    <p:wedge/>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ox(in)">
                                      <p:cBhvr>
                                        <p:cTn id="12" dur="500"/>
                                        <p:tgtEl>
                                          <p:spTgt spid="2048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box(in)">
                                      <p:cBhvr>
                                        <p:cTn id="17" dur="500"/>
                                        <p:tgtEl>
                                          <p:spTgt spid="20485"/>
                                        </p:tgtEl>
                                      </p:cBhvr>
                                    </p:animEffect>
                                  </p:childTnLst>
                                </p:cTn>
                              </p:par>
                            </p:childTnLst>
                          </p:cTn>
                        </p:par>
                        <p:par>
                          <p:cTn id="18" fill="hold">
                            <p:stCondLst>
                              <p:cond delay="500"/>
                            </p:stCondLst>
                            <p:childTnLst>
                              <p:par>
                                <p:cTn id="19" presetID="49" presetClass="path" presetSubtype="0" accel="50000" decel="50000" fill="hold" grpId="0" nodeType="afterEffect">
                                  <p:stCondLst>
                                    <p:cond delay="0"/>
                                  </p:stCondLst>
                                  <p:childTnLst>
                                    <p:animMotion origin="layout" path="M 0 0  L 0.25 0.33287  E" pathEditMode="relative" ptsTypes="">
                                      <p:cBhvr>
                                        <p:cTn id="20" dur="2000" fill="hold"/>
                                        <p:tgtEl>
                                          <p:spTgt spid="20487"/>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0.01216 -0.02894 C 0.09722 -0.18288 0.20677 -0.33658 0.13784 -0.40788 C 0.06892 -0.47917 -0.32223 -0.44769 -0.4257 -0.45625 C -0.52917 -0.46482 -0.46823 -0.4588 -0.48264 -0.45926 " pathEditMode="relative" rAng="0" ptsTypes="aaaA">
                                      <p:cBhvr>
                                        <p:cTn id="24" dur="2000" fill="hold"/>
                                        <p:tgtEl>
                                          <p:spTgt spid="20487"/>
                                        </p:tgtEl>
                                        <p:attrNameLst>
                                          <p:attrName>ppt_x</p:attrName>
                                          <p:attrName>ppt_y</p:attrName>
                                        </p:attrNameLst>
                                      </p:cBhvr>
                                      <p:rCtr x="-149" y="-225"/>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9132 -0.0338 C -0.03195 -0.22917 -0.15538 -0.42431 -0.09705 -0.52477 C -0.03872 -0.62523 0.34305 -0.61806 0.44114 -0.63681 C 0.53993 -0.65556 0.48802 -0.63681 0.49375 -0.63681 " pathEditMode="relative" rAng="0" ptsTypes="aaaA">
                                      <p:cBhvr>
                                        <p:cTn id="28" dur="2000" fill="hold"/>
                                        <p:tgtEl>
                                          <p:spTgt spid="20488">
                                            <p:txEl>
                                              <p:pRg st="0" end="0"/>
                                            </p:txEl>
                                          </p:spTgt>
                                        </p:tgtEl>
                                        <p:attrNameLst>
                                          <p:attrName>ppt_x</p:attrName>
                                          <p:attrName>ppt_y</p:attrName>
                                        </p:attrNameLst>
                                      </p:cBhvr>
                                      <p:rCtr x="101" y="-3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533400" y="228600"/>
            <a:ext cx="8229600" cy="1020763"/>
          </a:xfrm>
        </p:spPr>
        <p:txBody>
          <a:bodyPr/>
          <a:lstStyle/>
          <a:p>
            <a:r>
              <a:rPr lang="en-US" sz="2800">
                <a:solidFill>
                  <a:srgbClr val="0000FF"/>
                </a:solidFill>
              </a:rPr>
              <a:t>- Hoa thụ phấn nhờ côn trùng có đặc điểm gì? Em hãy kể tên một số hoa thụ phấn nhờ côn trùng?</a:t>
            </a:r>
          </a:p>
        </p:txBody>
      </p:sp>
      <p:sp>
        <p:nvSpPr>
          <p:cNvPr id="21509" name="Text Box 5"/>
          <p:cNvSpPr txBox="1">
            <a:spLocks noChangeArrowheads="1"/>
          </p:cNvSpPr>
          <p:nvPr/>
        </p:nvSpPr>
        <p:spPr bwMode="auto">
          <a:xfrm>
            <a:off x="685800" y="1193800"/>
            <a:ext cx="8077200" cy="1373188"/>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FF00FF"/>
                </a:solidFill>
                <a:latin typeface="Arial" charset="0"/>
              </a:rPr>
              <a:t>*Hoa thụ phấn nhờ côn trùng </a:t>
            </a:r>
            <a:r>
              <a:rPr lang="en-US" sz="2800">
                <a:solidFill>
                  <a:srgbClr val="FF0000"/>
                </a:solidFill>
                <a:latin typeface="Arial" charset="0"/>
              </a:rPr>
              <a:t>có cánh, có màu sắc sặc sỡ, có hương thơm. (Hoa lan, hoa sứ, hoa mướp, hoa cúc,…)</a:t>
            </a:r>
          </a:p>
        </p:txBody>
      </p:sp>
      <p:sp>
        <p:nvSpPr>
          <p:cNvPr id="21510" name="Text Box 6"/>
          <p:cNvSpPr txBox="1">
            <a:spLocks noChangeArrowheads="1"/>
          </p:cNvSpPr>
          <p:nvPr/>
        </p:nvSpPr>
        <p:spPr bwMode="auto">
          <a:xfrm>
            <a:off x="533400" y="2971800"/>
            <a:ext cx="8001000" cy="519113"/>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0000FF"/>
                </a:solidFill>
                <a:latin typeface="Arial" charset="0"/>
              </a:rPr>
              <a:t>- Kể tên một số hoa thụ phấn nhờ gió?</a:t>
            </a:r>
          </a:p>
        </p:txBody>
      </p:sp>
      <p:sp>
        <p:nvSpPr>
          <p:cNvPr id="21511" name="Text Box 7"/>
          <p:cNvSpPr txBox="1">
            <a:spLocks noChangeArrowheads="1"/>
          </p:cNvSpPr>
          <p:nvPr/>
        </p:nvSpPr>
        <p:spPr bwMode="auto">
          <a:xfrm>
            <a:off x="609600" y="5530850"/>
            <a:ext cx="8001000" cy="946150"/>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FF00FF"/>
                </a:solidFill>
                <a:latin typeface="Arial" charset="0"/>
              </a:rPr>
              <a:t>*Hoa thụ phấn nhờ gió không có </a:t>
            </a:r>
            <a:r>
              <a:rPr lang="en-US" sz="2800">
                <a:solidFill>
                  <a:srgbClr val="FF0000"/>
                </a:solidFill>
                <a:latin typeface="Arial" charset="0"/>
              </a:rPr>
              <a:t>hương thơm</a:t>
            </a:r>
            <a:r>
              <a:rPr lang="en-US" sz="2800">
                <a:solidFill>
                  <a:srgbClr val="FF00FF"/>
                </a:solidFill>
                <a:latin typeface="Arial" charset="0"/>
              </a:rPr>
              <a:t> và </a:t>
            </a:r>
            <a:r>
              <a:rPr lang="en-US" sz="2800">
                <a:solidFill>
                  <a:srgbClr val="FF0000"/>
                </a:solidFill>
                <a:latin typeface="Arial" charset="0"/>
              </a:rPr>
              <a:t>màu sắc sặc sỡ</a:t>
            </a:r>
            <a:r>
              <a:rPr lang="en-US" sz="2800">
                <a:solidFill>
                  <a:srgbClr val="FF00FF"/>
                </a:solidFill>
                <a:latin typeface="Arial" charset="0"/>
              </a:rPr>
              <a:t>.</a:t>
            </a:r>
          </a:p>
        </p:txBody>
      </p:sp>
      <p:sp>
        <p:nvSpPr>
          <p:cNvPr id="21513" name="Text Box 9"/>
          <p:cNvSpPr txBox="1">
            <a:spLocks noChangeArrowheads="1"/>
          </p:cNvSpPr>
          <p:nvPr/>
        </p:nvSpPr>
        <p:spPr bwMode="auto">
          <a:xfrm>
            <a:off x="533400" y="4891088"/>
            <a:ext cx="6934200" cy="519112"/>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rPr>
              <a:t>- Hoa thụ phấn nhờ gió có đặc điểm gì?</a:t>
            </a:r>
          </a:p>
        </p:txBody>
      </p:sp>
      <p:sp>
        <p:nvSpPr>
          <p:cNvPr id="21514" name="Text Box 10"/>
          <p:cNvSpPr txBox="1">
            <a:spLocks noChangeArrowheads="1"/>
          </p:cNvSpPr>
          <p:nvPr/>
        </p:nvSpPr>
        <p:spPr bwMode="auto">
          <a:xfrm>
            <a:off x="457200" y="3505200"/>
            <a:ext cx="8382000" cy="946150"/>
          </a:xfrm>
          <a:prstGeom prst="rect">
            <a:avLst/>
          </a:prstGeom>
          <a:noFill/>
          <a:ln w="9525">
            <a:noFill/>
            <a:miter lim="800000"/>
            <a:headEnd/>
            <a:tailEnd/>
          </a:ln>
          <a:effectLst/>
        </p:spPr>
        <p:txBody>
          <a:bodyPr>
            <a:spAutoFit/>
          </a:bodyPr>
          <a:lstStyle/>
          <a:p>
            <a:pPr>
              <a:spcBef>
                <a:spcPct val="50000"/>
              </a:spcBef>
            </a:pPr>
            <a:r>
              <a:rPr lang="en-US" sz="2800">
                <a:solidFill>
                  <a:srgbClr val="FF00FF"/>
                </a:solidFill>
              </a:rPr>
              <a:t>* Hoa cau, hoa dừa, hoa dương liểu, hoa cỏ may,   hoa chà là..</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1510">
                                            <p:txEl>
                                              <p:pRg st="0" end="0"/>
                                            </p:txEl>
                                          </p:spTgt>
                                        </p:tgtEl>
                                        <p:attrNameLst>
                                          <p:attrName>style.visibility</p:attrName>
                                        </p:attrNameLst>
                                      </p:cBhvr>
                                      <p:to>
                                        <p:strVal val="visible"/>
                                      </p:to>
                                    </p:set>
                                    <p:animEffect transition="in" filter="blinds(horizontal)">
                                      <p:cBhvr>
                                        <p:cTn id="13" dur="500"/>
                                        <p:tgtEl>
                                          <p:spTgt spid="215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14"/>
                                        </p:tgtEl>
                                        <p:attrNameLst>
                                          <p:attrName>style.visibility</p:attrName>
                                        </p:attrNameLst>
                                      </p:cBhvr>
                                      <p:to>
                                        <p:strVal val="visible"/>
                                      </p:to>
                                    </p:set>
                                    <p:anim calcmode="lin" valueType="num">
                                      <p:cBhvr additive="base">
                                        <p:cTn id="18" dur="500" fill="hold"/>
                                        <p:tgtEl>
                                          <p:spTgt spid="21514"/>
                                        </p:tgtEl>
                                        <p:attrNameLst>
                                          <p:attrName>ppt_x</p:attrName>
                                        </p:attrNameLst>
                                      </p:cBhvr>
                                      <p:tavLst>
                                        <p:tav tm="0">
                                          <p:val>
                                            <p:strVal val="#ppt_x"/>
                                          </p:val>
                                        </p:tav>
                                        <p:tav tm="100000">
                                          <p:val>
                                            <p:strVal val="#ppt_x"/>
                                          </p:val>
                                        </p:tav>
                                      </p:tavLst>
                                    </p:anim>
                                    <p:anim calcmode="lin" valueType="num">
                                      <p:cBhvr additive="base">
                                        <p:cTn id="19"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513"/>
                                        </p:tgtEl>
                                        <p:attrNameLst>
                                          <p:attrName>style.visibility</p:attrName>
                                        </p:attrNameLst>
                                      </p:cBhvr>
                                      <p:to>
                                        <p:strVal val="visible"/>
                                      </p:to>
                                    </p:set>
                                    <p:anim calcmode="lin" valueType="num">
                                      <p:cBhvr additive="base">
                                        <p:cTn id="24" dur="500" fill="hold"/>
                                        <p:tgtEl>
                                          <p:spTgt spid="21513"/>
                                        </p:tgtEl>
                                        <p:attrNameLst>
                                          <p:attrName>ppt_x</p:attrName>
                                        </p:attrNameLst>
                                      </p:cBhvr>
                                      <p:tavLst>
                                        <p:tav tm="0">
                                          <p:val>
                                            <p:strVal val="#ppt_x"/>
                                          </p:val>
                                        </p:tav>
                                        <p:tav tm="100000">
                                          <p:val>
                                            <p:strVal val="#ppt_x"/>
                                          </p:val>
                                        </p:tav>
                                      </p:tavLst>
                                    </p:anim>
                                    <p:anim calcmode="lin" valueType="num">
                                      <p:cBhvr additive="base">
                                        <p:cTn id="25"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511">
                                            <p:txEl>
                                              <p:pRg st="0" end="0"/>
                                            </p:txEl>
                                          </p:spTgt>
                                        </p:tgtEl>
                                        <p:attrNameLst>
                                          <p:attrName>style.visibility</p:attrName>
                                        </p:attrNameLst>
                                      </p:cBhvr>
                                      <p:to>
                                        <p:strVal val="visible"/>
                                      </p:to>
                                    </p:set>
                                    <p:anim calcmode="lin" valueType="num">
                                      <p:cBhvr additive="base">
                                        <p:cTn id="30" dur="5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5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1219200" y="152400"/>
            <a:ext cx="6781800" cy="914400"/>
          </a:xfrm>
        </p:spPr>
        <p:txBody>
          <a:bodyPr/>
          <a:lstStyle/>
          <a:p>
            <a:pPr algn="ctr"/>
            <a:r>
              <a:rPr lang="en-US" u="sng">
                <a:solidFill>
                  <a:srgbClr val="006600"/>
                </a:solidFill>
              </a:rPr>
              <a:t>B.ĐỘNG VẬT</a:t>
            </a:r>
          </a:p>
        </p:txBody>
      </p:sp>
      <p:pic>
        <p:nvPicPr>
          <p:cNvPr id="23559" name="Picture 7" descr="DSC00123"/>
          <p:cNvPicPr>
            <a:picLocks noChangeAspect="1" noChangeArrowheads="1"/>
          </p:cNvPicPr>
          <p:nvPr/>
        </p:nvPicPr>
        <p:blipFill>
          <a:blip r:embed="rId3" cstate="print"/>
          <a:srcRect/>
          <a:stretch>
            <a:fillRect/>
          </a:stretch>
        </p:blipFill>
        <p:spPr bwMode="auto">
          <a:xfrm>
            <a:off x="1258888" y="1219200"/>
            <a:ext cx="6615112" cy="4992688"/>
          </a:xfrm>
          <a:prstGeom prst="rect">
            <a:avLst/>
          </a:prstGeom>
          <a:noFill/>
        </p:spPr>
      </p:pic>
    </p:spTree>
  </p:cSld>
  <p:clrMapOvr>
    <a:masterClrMapping/>
  </p:clrMapOvr>
  <p:transition spd="med">
    <p:wedge/>
    <p:sndAc>
      <p:stSnd>
        <p:snd r:embed="rId2" name="suction.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768" decel="100000"/>
                                        <p:tgtEl>
                                          <p:spTgt spid="23556"/>
                                        </p:tgtEl>
                                      </p:cBhvr>
                                    </p:animEffect>
                                    <p:animScale>
                                      <p:cBhvr>
                                        <p:cTn id="8" dur="768" decel="100000"/>
                                        <p:tgtEl>
                                          <p:spTgt spid="23556"/>
                                        </p:tgtEl>
                                      </p:cBhvr>
                                      <p:from x="10000" y="10000"/>
                                      <p:to x="200000" y="450000"/>
                                    </p:animScale>
                                    <p:animScale>
                                      <p:cBhvr>
                                        <p:cTn id="9" dur="1230" accel="100000" fill="hold">
                                          <p:stCondLst>
                                            <p:cond delay="768"/>
                                          </p:stCondLst>
                                        </p:cTn>
                                        <p:tgtEl>
                                          <p:spTgt spid="23556"/>
                                        </p:tgtEl>
                                      </p:cBhvr>
                                      <p:from x="200000" y="450000"/>
                                      <p:to x="100000" y="100000"/>
                                    </p:animScale>
                                    <p:set>
                                      <p:cBhvr>
                                        <p:cTn id="10" dur="768" fill="hold"/>
                                        <p:tgtEl>
                                          <p:spTgt spid="23556"/>
                                        </p:tgtEl>
                                        <p:attrNameLst>
                                          <p:attrName>ppt_x</p:attrName>
                                        </p:attrNameLst>
                                      </p:cBhvr>
                                      <p:to>
                                        <p:strVal val="(0.5)"/>
                                      </p:to>
                                    </p:set>
                                    <p:anim from="(0.5)" to="(#ppt_x)" calcmode="lin" valueType="num">
                                      <p:cBhvr>
                                        <p:cTn id="11" dur="1230" accel="100000" fill="hold">
                                          <p:stCondLst>
                                            <p:cond delay="768"/>
                                          </p:stCondLst>
                                        </p:cTn>
                                        <p:tgtEl>
                                          <p:spTgt spid="23556"/>
                                        </p:tgtEl>
                                        <p:attrNameLst>
                                          <p:attrName>ppt_x</p:attrName>
                                        </p:attrNameLst>
                                      </p:cBhvr>
                                    </p:anim>
                                    <p:set>
                                      <p:cBhvr>
                                        <p:cTn id="12" dur="768" fill="hold"/>
                                        <p:tgtEl>
                                          <p:spTgt spid="23556"/>
                                        </p:tgtEl>
                                        <p:attrNameLst>
                                          <p:attrName>ppt_y</p:attrName>
                                        </p:attrNameLst>
                                      </p:cBhvr>
                                      <p:to>
                                        <p:strVal val="(#ppt_y+0.4)"/>
                                      </p:to>
                                    </p:set>
                                    <p:anim from="(#ppt_y+0.4)" to="(#ppt_y)" calcmode="lin" valueType="num">
                                      <p:cBhvr>
                                        <p:cTn id="13" dur="1230" accel="100000" fill="hold">
                                          <p:stCondLst>
                                            <p:cond delay="768"/>
                                          </p:stCondLst>
                                        </p:cTn>
                                        <p:tgtEl>
                                          <p:spTgt spid="235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92100"/>
            <a:ext cx="8686800" cy="1003300"/>
          </a:xfrm>
        </p:spPr>
        <p:txBody>
          <a:bodyPr/>
          <a:lstStyle/>
          <a:p>
            <a:r>
              <a:rPr lang="en-US" sz="2800">
                <a:solidFill>
                  <a:srgbClr val="0000FF"/>
                </a:solidFill>
              </a:rPr>
              <a:t>4. Thảo luận nhóm bốn và tìm xem mỗi tấm phiếu có nội dung dưới đây phù hợp với chỗ ....nào trong câu:</a:t>
            </a:r>
          </a:p>
        </p:txBody>
      </p:sp>
      <p:sp>
        <p:nvSpPr>
          <p:cNvPr id="27651" name="Text Box 3"/>
          <p:cNvSpPr txBox="1">
            <a:spLocks noChangeArrowheads="1"/>
          </p:cNvSpPr>
          <p:nvPr/>
        </p:nvSpPr>
        <p:spPr bwMode="auto">
          <a:xfrm>
            <a:off x="561975" y="1295400"/>
            <a:ext cx="1547813" cy="495300"/>
          </a:xfrm>
          <a:prstGeom prst="rect">
            <a:avLst/>
          </a:prstGeom>
          <a:noFill/>
          <a:ln w="9525">
            <a:noFill/>
            <a:miter lim="800000"/>
            <a:headEnd/>
            <a:tailEnd/>
          </a:ln>
          <a:effectLst/>
        </p:spPr>
        <p:txBody>
          <a:bodyPr lIns="97356" tIns="48678" rIns="97356" bIns="48678">
            <a:spAutoFit/>
          </a:bodyPr>
          <a:lstStyle/>
          <a:p>
            <a:pPr defTabSz="973138">
              <a:spcBef>
                <a:spcPct val="50000"/>
              </a:spcBef>
            </a:pPr>
            <a:r>
              <a:rPr lang="en-US" sz="2600">
                <a:solidFill>
                  <a:schemeClr val="hlink"/>
                </a:solidFill>
              </a:rPr>
              <a:t>a) Trứng</a:t>
            </a:r>
          </a:p>
        </p:txBody>
      </p:sp>
      <p:sp>
        <p:nvSpPr>
          <p:cNvPr id="27652" name="Text Box 4"/>
          <p:cNvSpPr txBox="1">
            <a:spLocks noChangeArrowheads="1"/>
          </p:cNvSpPr>
          <p:nvPr/>
        </p:nvSpPr>
        <p:spPr bwMode="auto">
          <a:xfrm>
            <a:off x="3282950" y="1333500"/>
            <a:ext cx="2133600" cy="495300"/>
          </a:xfrm>
          <a:prstGeom prst="rect">
            <a:avLst/>
          </a:prstGeom>
          <a:noFill/>
          <a:ln w="9525">
            <a:noFill/>
            <a:miter lim="800000"/>
            <a:headEnd/>
            <a:tailEnd/>
          </a:ln>
          <a:effectLst/>
        </p:spPr>
        <p:txBody>
          <a:bodyPr lIns="97356" tIns="48678" rIns="97356" bIns="48678">
            <a:spAutoFit/>
          </a:bodyPr>
          <a:lstStyle/>
          <a:p>
            <a:pPr defTabSz="973138">
              <a:spcBef>
                <a:spcPct val="50000"/>
              </a:spcBef>
            </a:pPr>
            <a:r>
              <a:rPr lang="en-US" sz="2600">
                <a:solidFill>
                  <a:schemeClr val="hlink"/>
                </a:solidFill>
              </a:rPr>
              <a:t>b) Thụ tinh</a:t>
            </a:r>
          </a:p>
        </p:txBody>
      </p:sp>
      <p:sp>
        <p:nvSpPr>
          <p:cNvPr id="27653" name="Text Box 5"/>
          <p:cNvSpPr txBox="1">
            <a:spLocks noChangeArrowheads="1"/>
          </p:cNvSpPr>
          <p:nvPr/>
        </p:nvSpPr>
        <p:spPr bwMode="auto">
          <a:xfrm>
            <a:off x="6283325" y="1333500"/>
            <a:ext cx="2438400" cy="495300"/>
          </a:xfrm>
          <a:prstGeom prst="rect">
            <a:avLst/>
          </a:prstGeom>
          <a:noFill/>
          <a:ln w="9525">
            <a:noFill/>
            <a:miter lim="800000"/>
            <a:headEnd/>
            <a:tailEnd/>
          </a:ln>
          <a:effectLst/>
        </p:spPr>
        <p:txBody>
          <a:bodyPr lIns="97356" tIns="48678" rIns="97356" bIns="48678">
            <a:spAutoFit/>
          </a:bodyPr>
          <a:lstStyle/>
          <a:p>
            <a:pPr defTabSz="973138">
              <a:spcBef>
                <a:spcPct val="50000"/>
              </a:spcBef>
            </a:pPr>
            <a:r>
              <a:rPr lang="en-US" sz="2600">
                <a:solidFill>
                  <a:schemeClr val="hlink"/>
                </a:solidFill>
              </a:rPr>
              <a:t>c) Cơ thể mới</a:t>
            </a:r>
          </a:p>
        </p:txBody>
      </p:sp>
      <p:sp>
        <p:nvSpPr>
          <p:cNvPr id="27654" name="Text Box 6"/>
          <p:cNvSpPr txBox="1">
            <a:spLocks noChangeArrowheads="1"/>
          </p:cNvSpPr>
          <p:nvPr/>
        </p:nvSpPr>
        <p:spPr bwMode="auto">
          <a:xfrm>
            <a:off x="1360488" y="1866900"/>
            <a:ext cx="2525712" cy="495300"/>
          </a:xfrm>
          <a:prstGeom prst="rect">
            <a:avLst/>
          </a:prstGeom>
          <a:noFill/>
          <a:ln w="9525">
            <a:noFill/>
            <a:miter lim="800000"/>
            <a:headEnd/>
            <a:tailEnd/>
          </a:ln>
          <a:effectLst/>
        </p:spPr>
        <p:txBody>
          <a:bodyPr lIns="97356" tIns="48678" rIns="97356" bIns="48678">
            <a:spAutoFit/>
          </a:bodyPr>
          <a:lstStyle/>
          <a:p>
            <a:pPr defTabSz="973138">
              <a:spcBef>
                <a:spcPct val="50000"/>
              </a:spcBef>
            </a:pPr>
            <a:r>
              <a:rPr lang="en-US" sz="2600">
                <a:solidFill>
                  <a:schemeClr val="hlink"/>
                </a:solidFill>
              </a:rPr>
              <a:t>d) Tinh trùng</a:t>
            </a:r>
          </a:p>
        </p:txBody>
      </p:sp>
      <p:sp>
        <p:nvSpPr>
          <p:cNvPr id="27655" name="Text Box 7"/>
          <p:cNvSpPr txBox="1">
            <a:spLocks noChangeArrowheads="1"/>
          </p:cNvSpPr>
          <p:nvPr/>
        </p:nvSpPr>
        <p:spPr bwMode="auto">
          <a:xfrm>
            <a:off x="228600" y="2597150"/>
            <a:ext cx="8915400" cy="3852863"/>
          </a:xfrm>
          <a:prstGeom prst="rect">
            <a:avLst/>
          </a:prstGeom>
          <a:noFill/>
          <a:ln w="9525">
            <a:noFill/>
            <a:miter lim="800000"/>
            <a:headEnd/>
            <a:tailEnd/>
          </a:ln>
          <a:effectLst/>
        </p:spPr>
        <p:txBody>
          <a:bodyPr lIns="97356" tIns="48678" rIns="97356" bIns="48678">
            <a:spAutoFit/>
          </a:bodyPr>
          <a:lstStyle/>
          <a:p>
            <a:pPr defTabSz="973138">
              <a:spcBef>
                <a:spcPct val="50000"/>
              </a:spcBef>
              <a:buFontTx/>
              <a:buChar char="-"/>
            </a:pPr>
            <a:r>
              <a:rPr lang="en-US" sz="2600">
                <a:solidFill>
                  <a:srgbClr val="9900FF"/>
                </a:solidFill>
              </a:rPr>
              <a:t>Đa số loài thực vật chia thành hai giống: ..................Con đực có cơ quan sinh dục đực tạo ra.....................Con cái có cơ quan sinh dục cái tạo ra...............                           - Hiện tượng tinh trùng kết hợp với trứng gọi là sự …………….   Hợp tử phân chia nhiều lần và phát triển thành                                    ……………..….……… mang những đặc tính của bố và mẹ.   </a:t>
            </a:r>
          </a:p>
          <a:p>
            <a:pPr defTabSz="973138">
              <a:spcBef>
                <a:spcPct val="50000"/>
              </a:spcBef>
            </a:pPr>
            <a:r>
              <a:rPr lang="en-US" sz="2800">
                <a:solidFill>
                  <a:srgbClr val="9900FF"/>
                </a:solidFill>
              </a:rPr>
              <a:t>    </a:t>
            </a:r>
          </a:p>
          <a:p>
            <a:pPr defTabSz="973138">
              <a:spcBef>
                <a:spcPct val="50000"/>
              </a:spcBef>
              <a:buFontTx/>
              <a:buChar char="-"/>
            </a:pPr>
            <a:endParaRPr lang="en-US" sz="3200">
              <a:solidFill>
                <a:srgbClr val="9900FF"/>
              </a:solidFill>
            </a:endParaRPr>
          </a:p>
        </p:txBody>
      </p:sp>
      <p:sp>
        <p:nvSpPr>
          <p:cNvPr id="27657" name="Rectangle 9"/>
          <p:cNvSpPr>
            <a:spLocks noChangeArrowheads="1"/>
          </p:cNvSpPr>
          <p:nvPr/>
        </p:nvSpPr>
        <p:spPr bwMode="auto">
          <a:xfrm>
            <a:off x="5133975" y="1943100"/>
            <a:ext cx="1962150" cy="495300"/>
          </a:xfrm>
          <a:prstGeom prst="rect">
            <a:avLst/>
          </a:prstGeom>
          <a:noFill/>
          <a:ln w="9525">
            <a:noFill/>
            <a:miter lim="800000"/>
            <a:headEnd/>
            <a:tailEnd/>
          </a:ln>
          <a:effectLst/>
        </p:spPr>
        <p:txBody>
          <a:bodyPr wrap="none" lIns="97356" tIns="48678" rIns="97356" bIns="48678">
            <a:spAutoFit/>
          </a:bodyPr>
          <a:lstStyle/>
          <a:p>
            <a:pPr defTabSz="973138">
              <a:spcBef>
                <a:spcPct val="50000"/>
              </a:spcBef>
            </a:pPr>
            <a:r>
              <a:rPr lang="en-US" sz="2600">
                <a:solidFill>
                  <a:schemeClr val="hlink"/>
                </a:solidFill>
              </a:rPr>
              <a:t>e) Đực và cái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blinds(horizontal)">
                                      <p:cBhvr>
                                        <p:cTn id="12" dur="500"/>
                                        <p:tgtEl>
                                          <p:spTgt spid="276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3">
                                            <p:txEl>
                                              <p:pRg st="0" end="0"/>
                                            </p:txEl>
                                          </p:spTgt>
                                        </p:tgtEl>
                                        <p:attrNameLst>
                                          <p:attrName>style.visibility</p:attrName>
                                        </p:attrNameLst>
                                      </p:cBhvr>
                                      <p:to>
                                        <p:strVal val="visible"/>
                                      </p:to>
                                    </p:set>
                                    <p:animEffect transition="in" filter="blinds(horizontal)">
                                      <p:cBhvr>
                                        <p:cTn id="17" dur="500"/>
                                        <p:tgtEl>
                                          <p:spTgt spid="2765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blinds(horizontal)">
                                      <p:cBhvr>
                                        <p:cTn id="22" dur="500"/>
                                        <p:tgtEl>
                                          <p:spTgt spid="276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7"/>
                                        </p:tgtEl>
                                        <p:attrNameLst>
                                          <p:attrName>style.visibility</p:attrName>
                                        </p:attrNameLst>
                                      </p:cBhvr>
                                      <p:to>
                                        <p:strVal val="visible"/>
                                      </p:to>
                                    </p:set>
                                    <p:animEffect transition="in" filter="blinds(horizontal)">
                                      <p:cBhvr>
                                        <p:cTn id="27" dur="500"/>
                                        <p:tgtEl>
                                          <p:spTgt spid="2765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655">
                                            <p:txEl>
                                              <p:pRg st="0" end="0"/>
                                            </p:txEl>
                                          </p:spTgt>
                                        </p:tgtEl>
                                        <p:attrNameLst>
                                          <p:attrName>style.visibility</p:attrName>
                                        </p:attrNameLst>
                                      </p:cBhvr>
                                      <p:to>
                                        <p:strVal val="visible"/>
                                      </p:to>
                                    </p:set>
                                    <p:animEffect transition="in" filter="box(in)">
                                      <p:cBhvr>
                                        <p:cTn id="32" dur="500"/>
                                        <p:tgtEl>
                                          <p:spTgt spid="2765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04792 0.00278 L 0.12535 0.09431 " pathEditMode="relative" rAng="0" ptsTypes="AA">
                                      <p:cBhvr>
                                        <p:cTn id="36" dur="2000" fill="hold"/>
                                        <p:tgtEl>
                                          <p:spTgt spid="27657"/>
                                        </p:tgtEl>
                                        <p:attrNameLst>
                                          <p:attrName>ppt_x</p:attrName>
                                          <p:attrName>ppt_y</p:attrName>
                                        </p:attrNameLst>
                                      </p:cBhvr>
                                      <p:rCtr x="39" y="46"/>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0.08819 0.01387 L 0.44652 0.15811 " pathEditMode="relative" rAng="0" ptsTypes="AA">
                                      <p:cBhvr>
                                        <p:cTn id="40" dur="2000" fill="hold"/>
                                        <p:tgtEl>
                                          <p:spTgt spid="27654"/>
                                        </p:tgtEl>
                                        <p:attrNameLst>
                                          <p:attrName>ppt_x</p:attrName>
                                          <p:attrName>ppt_y</p:attrName>
                                        </p:attrNameLst>
                                      </p:cBhvr>
                                      <p:rCtr x="179" y="72"/>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0.08281 0.03051 L 0.48107 0.30744 " pathEditMode="relative" rAng="0" ptsTypes="AA">
                                      <p:cBhvr>
                                        <p:cTn id="44" dur="2000" fill="hold"/>
                                        <p:tgtEl>
                                          <p:spTgt spid="27651">
                                            <p:txEl>
                                              <p:pRg st="0" end="0"/>
                                            </p:txEl>
                                          </p:spTgt>
                                        </p:tgtEl>
                                        <p:attrNameLst>
                                          <p:attrName>ppt_x</p:attrName>
                                          <p:attrName>ppt_y</p:attrName>
                                        </p:attrNameLst>
                                      </p:cBhvr>
                                      <p:rCtr x="199" y="138"/>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0.00833 -0.00833 L -0.33385 0.40499 " pathEditMode="relative" rAng="0" ptsTypes="AA">
                                      <p:cBhvr>
                                        <p:cTn id="48" dur="2000" fill="hold"/>
                                        <p:tgtEl>
                                          <p:spTgt spid="27652">
                                            <p:txEl>
                                              <p:pRg st="0" end="0"/>
                                            </p:txEl>
                                          </p:spTgt>
                                        </p:tgtEl>
                                        <p:attrNameLst>
                                          <p:attrName>ppt_x</p:attrName>
                                          <p:attrName>ppt_y</p:attrName>
                                        </p:attrNameLst>
                                      </p:cBhvr>
                                      <p:rCtr x="-163" y="207"/>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0.06441 0.03606 L -0.63941 0.46879 " pathEditMode="relative" rAng="0" ptsTypes="AA">
                                      <p:cBhvr>
                                        <p:cTn id="52" dur="2000" fill="hold"/>
                                        <p:tgtEl>
                                          <p:spTgt spid="27653">
                                            <p:txEl>
                                              <p:pRg st="0" end="0"/>
                                            </p:txEl>
                                          </p:spTgt>
                                        </p:tgtEl>
                                        <p:attrNameLst>
                                          <p:attrName>ppt_x</p:attrName>
                                          <p:attrName>ppt_y</p:attrName>
                                        </p:attrNameLst>
                                      </p:cBhvr>
                                      <p:rCtr x="-287"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allAtOnce"/>
      <p:bldP spid="27653" grpId="0" build="allAtOnce"/>
      <p:bldP spid="27654" grpId="0"/>
      <p:bldP spid="27654" grpId="1"/>
      <p:bldP spid="27657" grpId="0"/>
      <p:bldP spid="2765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292100"/>
            <a:ext cx="8229600" cy="1144588"/>
          </a:xfrm>
        </p:spPr>
        <p:txBody>
          <a:bodyPr/>
          <a:lstStyle/>
          <a:p>
            <a:r>
              <a:rPr lang="en-US" sz="2800">
                <a:solidFill>
                  <a:srgbClr val="0000FF"/>
                </a:solidFill>
              </a:rPr>
              <a:t>- Giống cái trong giới động vật đảm nhận  trách nhiệm gì?</a:t>
            </a:r>
          </a:p>
        </p:txBody>
      </p:sp>
      <p:sp>
        <p:nvSpPr>
          <p:cNvPr id="28677" name="Text Box 5"/>
          <p:cNvSpPr txBox="1">
            <a:spLocks noChangeArrowheads="1"/>
          </p:cNvSpPr>
          <p:nvPr/>
        </p:nvSpPr>
        <p:spPr bwMode="auto">
          <a:xfrm>
            <a:off x="533400" y="1524000"/>
            <a:ext cx="8229600" cy="946150"/>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FF00FF"/>
                </a:solidFill>
                <a:latin typeface="Arial" charset="0"/>
              </a:rPr>
              <a:t>* Giống cái đảm nhận nhiệm vụ </a:t>
            </a:r>
            <a:r>
              <a:rPr lang="en-US" sz="2800">
                <a:solidFill>
                  <a:srgbClr val="FF0000"/>
                </a:solidFill>
                <a:latin typeface="Arial" charset="0"/>
              </a:rPr>
              <a:t>sinh sản</a:t>
            </a:r>
            <a:r>
              <a:rPr lang="en-US" sz="2800">
                <a:solidFill>
                  <a:srgbClr val="FF00FF"/>
                </a:solidFill>
                <a:latin typeface="Arial" charset="0"/>
              </a:rPr>
              <a:t> (đẻ trứng hoặc đẻ con)</a:t>
            </a:r>
          </a:p>
        </p:txBody>
      </p:sp>
      <p:sp>
        <p:nvSpPr>
          <p:cNvPr id="28678" name="Text Box 6"/>
          <p:cNvSpPr txBox="1">
            <a:spLocks noChangeArrowheads="1"/>
          </p:cNvSpPr>
          <p:nvPr/>
        </p:nvSpPr>
        <p:spPr bwMode="auto">
          <a:xfrm>
            <a:off x="304800" y="2667000"/>
            <a:ext cx="8382000" cy="946150"/>
          </a:xfrm>
          <a:prstGeom prst="rect">
            <a:avLst/>
          </a:prstGeom>
          <a:noFill/>
          <a:ln w="9525">
            <a:noFill/>
            <a:miter lim="800000"/>
            <a:headEnd/>
            <a:tailEnd/>
          </a:ln>
          <a:effectLst/>
        </p:spPr>
        <p:txBody>
          <a:bodyPr>
            <a:spAutoFit/>
          </a:bodyPr>
          <a:lstStyle/>
          <a:p>
            <a:pPr eaLnBrk="1" hangingPunct="1">
              <a:spcBef>
                <a:spcPct val="50000"/>
              </a:spcBef>
            </a:pPr>
            <a:r>
              <a:rPr lang="en-US" sz="2800">
                <a:latin typeface="Arial" charset="0"/>
              </a:rPr>
              <a:t>  </a:t>
            </a:r>
            <a:r>
              <a:rPr lang="en-US" sz="2800">
                <a:solidFill>
                  <a:srgbClr val="FF00FF"/>
                </a:solidFill>
                <a:latin typeface="Arial" charset="0"/>
              </a:rPr>
              <a:t>* Vậy giới động vật có có loại </a:t>
            </a:r>
            <a:r>
              <a:rPr lang="en-US" sz="2800">
                <a:solidFill>
                  <a:srgbClr val="FF0000"/>
                </a:solidFill>
                <a:latin typeface="Arial" charset="0"/>
              </a:rPr>
              <a:t>động vật đẻ trứng</a:t>
            </a:r>
            <a:r>
              <a:rPr lang="en-US" sz="2800">
                <a:solidFill>
                  <a:srgbClr val="FF00FF"/>
                </a:solidFill>
                <a:latin typeface="Arial" charset="0"/>
              </a:rPr>
              <a:t> và loại </a:t>
            </a:r>
            <a:r>
              <a:rPr lang="en-US" sz="2800">
                <a:solidFill>
                  <a:srgbClr val="FF0000"/>
                </a:solidFill>
                <a:latin typeface="Arial" charset="0"/>
              </a:rPr>
              <a:t>động vật đẻ con</a:t>
            </a:r>
            <a:r>
              <a:rPr lang="en-US" sz="2800">
                <a:solidFill>
                  <a:srgbClr val="FF00FF"/>
                </a:solidFill>
                <a:latin typeface="Arial" charset="0"/>
              </a:rPr>
              <a:t>.</a:t>
            </a:r>
          </a:p>
        </p:txBody>
      </p:sp>
      <p:sp>
        <p:nvSpPr>
          <p:cNvPr id="28679" name="Rectangle 7"/>
          <p:cNvSpPr>
            <a:spLocks noChangeArrowheads="1"/>
          </p:cNvSpPr>
          <p:nvPr/>
        </p:nvSpPr>
        <p:spPr bwMode="auto">
          <a:xfrm>
            <a:off x="457200" y="3778250"/>
            <a:ext cx="8153400" cy="946150"/>
          </a:xfrm>
          <a:prstGeom prst="rect">
            <a:avLst/>
          </a:prstGeom>
          <a:noFill/>
          <a:ln w="9525">
            <a:noFill/>
            <a:miter lim="800000"/>
            <a:headEnd/>
            <a:tailEnd/>
          </a:ln>
          <a:effectLst/>
        </p:spPr>
        <p:txBody>
          <a:bodyPr>
            <a:spAutoFit/>
          </a:bodyPr>
          <a:lstStyle/>
          <a:p>
            <a:r>
              <a:rPr lang="en-US" sz="2800">
                <a:solidFill>
                  <a:srgbClr val="0000FF"/>
                </a:solidFill>
                <a:effectLst>
                  <a:outerShdw blurRad="38100" dist="38100" dir="2700000" algn="tl">
                    <a:srgbClr val="000000"/>
                  </a:outerShdw>
                </a:effectLst>
              </a:rPr>
              <a:t>- Động vật đẻ con nuôi con bằng gì? Dạy con như thế nào?</a:t>
            </a:r>
          </a:p>
        </p:txBody>
      </p:sp>
      <p:sp>
        <p:nvSpPr>
          <p:cNvPr id="28680" name="Rectangle 8"/>
          <p:cNvSpPr>
            <a:spLocks noChangeArrowheads="1"/>
          </p:cNvSpPr>
          <p:nvPr/>
        </p:nvSpPr>
        <p:spPr bwMode="auto">
          <a:xfrm>
            <a:off x="381000" y="4953000"/>
            <a:ext cx="8229600" cy="946150"/>
          </a:xfrm>
          <a:prstGeom prst="rect">
            <a:avLst/>
          </a:prstGeom>
          <a:noFill/>
          <a:ln w="9525">
            <a:noFill/>
            <a:miter lim="800000"/>
            <a:headEnd/>
            <a:tailEnd/>
          </a:ln>
          <a:effectLst/>
        </p:spPr>
        <p:txBody>
          <a:bodyPr>
            <a:spAutoFit/>
          </a:bodyPr>
          <a:lstStyle/>
          <a:p>
            <a:pPr>
              <a:spcBef>
                <a:spcPct val="50000"/>
              </a:spcBef>
            </a:pPr>
            <a:r>
              <a:rPr lang="en-US" sz="2800">
                <a:solidFill>
                  <a:srgbClr val="FF00FF"/>
                </a:solidFill>
              </a:rPr>
              <a:t>* Động vật đẻ con nuôi con bằng </a:t>
            </a:r>
            <a:r>
              <a:rPr lang="en-US" sz="2800">
                <a:solidFill>
                  <a:srgbClr val="FF0000"/>
                </a:solidFill>
              </a:rPr>
              <a:t>sữa</a:t>
            </a:r>
            <a:r>
              <a:rPr lang="en-US" sz="2800">
                <a:solidFill>
                  <a:srgbClr val="FF00FF"/>
                </a:solidFill>
              </a:rPr>
              <a:t> và dạy con bằng cách </a:t>
            </a:r>
            <a:r>
              <a:rPr lang="en-US" sz="2800">
                <a:solidFill>
                  <a:srgbClr val="FF0000"/>
                </a:solidFill>
              </a:rPr>
              <a:t>săn mồi và tránh kẻ thù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8678">
                                            <p:txEl>
                                              <p:pRg st="0" end="0"/>
                                            </p:txEl>
                                          </p:spTgt>
                                        </p:tgtEl>
                                        <p:attrNameLst>
                                          <p:attrName>style.visibility</p:attrName>
                                        </p:attrNameLst>
                                      </p:cBhvr>
                                      <p:to>
                                        <p:strVal val="visible"/>
                                      </p:to>
                                    </p:set>
                                    <p:animEffect transition="in" filter="diamond(in)">
                                      <p:cBhvr>
                                        <p:cTn id="13" dur="2000"/>
                                        <p:tgtEl>
                                          <p:spTgt spid="2867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8679">
                                            <p:txEl>
                                              <p:pRg st="0" end="0"/>
                                            </p:txEl>
                                          </p:spTgt>
                                        </p:tgtEl>
                                        <p:attrNameLst>
                                          <p:attrName>style.visibility</p:attrName>
                                        </p:attrNameLst>
                                      </p:cBhvr>
                                      <p:to>
                                        <p:strVal val="visible"/>
                                      </p:to>
                                    </p:set>
                                    <p:animEffect transition="in" filter="blinds(horizontal)">
                                      <p:cBhvr>
                                        <p:cTn id="18" dur="500"/>
                                        <p:tgtEl>
                                          <p:spTgt spid="2867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680">
                                            <p:txEl>
                                              <p:pRg st="0" end="0"/>
                                            </p:txEl>
                                          </p:spTgt>
                                        </p:tgtEl>
                                        <p:attrNameLst>
                                          <p:attrName>style.visibility</p:attrName>
                                        </p:attrNameLst>
                                      </p:cBhvr>
                                      <p:to>
                                        <p:strVal val="visible"/>
                                      </p:to>
                                    </p:set>
                                    <p:anim calcmode="lin" valueType="num">
                                      <p:cBhvr additive="base">
                                        <p:cTn id="23" dur="500" fill="hold"/>
                                        <p:tgtEl>
                                          <p:spTgt spid="2868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914400" y="0"/>
            <a:ext cx="8229600" cy="914400"/>
          </a:xfrm>
        </p:spPr>
        <p:txBody>
          <a:bodyPr/>
          <a:lstStyle/>
          <a:p>
            <a:r>
              <a:rPr lang="en-US" sz="2200" b="1">
                <a:solidFill>
                  <a:srgbClr val="0000FF"/>
                </a:solidFill>
                <a:effectLst/>
              </a:rPr>
              <a:t>5. Thảo luận nhóm đôi:Trong các động vật dưới đây, động vật nào đẻ trứng, động vật nào đẻ con ?</a:t>
            </a:r>
          </a:p>
        </p:txBody>
      </p:sp>
      <p:pic>
        <p:nvPicPr>
          <p:cNvPr id="30723" name="Picture 3" descr="sutu"/>
          <p:cNvPicPr>
            <a:picLocks noChangeAspect="1" noChangeArrowheads="1"/>
          </p:cNvPicPr>
          <p:nvPr/>
        </p:nvPicPr>
        <p:blipFill>
          <a:blip r:embed="rId2"/>
          <a:srcRect/>
          <a:stretch>
            <a:fillRect/>
          </a:stretch>
        </p:blipFill>
        <p:spPr bwMode="auto">
          <a:xfrm>
            <a:off x="3257550" y="914400"/>
            <a:ext cx="2203450" cy="2819400"/>
          </a:xfrm>
          <a:prstGeom prst="rect">
            <a:avLst/>
          </a:prstGeom>
          <a:noFill/>
        </p:spPr>
      </p:pic>
      <p:pic>
        <p:nvPicPr>
          <p:cNvPr id="30724" name="Picture 4" descr="chim"/>
          <p:cNvPicPr>
            <a:picLocks noChangeAspect="1" noChangeArrowheads="1"/>
          </p:cNvPicPr>
          <p:nvPr/>
        </p:nvPicPr>
        <p:blipFill>
          <a:blip r:embed="rId3"/>
          <a:srcRect/>
          <a:stretch>
            <a:fillRect/>
          </a:stretch>
        </p:blipFill>
        <p:spPr bwMode="auto">
          <a:xfrm>
            <a:off x="6330950" y="914400"/>
            <a:ext cx="2133600" cy="2870200"/>
          </a:xfrm>
          <a:prstGeom prst="rect">
            <a:avLst/>
          </a:prstGeom>
          <a:noFill/>
        </p:spPr>
      </p:pic>
      <p:pic>
        <p:nvPicPr>
          <p:cNvPr id="30725" name="Picture 5" descr="huu"/>
          <p:cNvPicPr>
            <a:picLocks noChangeAspect="1" noChangeArrowheads="1"/>
          </p:cNvPicPr>
          <p:nvPr/>
        </p:nvPicPr>
        <p:blipFill>
          <a:blip r:embed="rId4"/>
          <a:srcRect/>
          <a:stretch>
            <a:fillRect/>
          </a:stretch>
        </p:blipFill>
        <p:spPr bwMode="auto">
          <a:xfrm>
            <a:off x="703263" y="914400"/>
            <a:ext cx="2355850" cy="5105400"/>
          </a:xfrm>
          <a:prstGeom prst="rect">
            <a:avLst/>
          </a:prstGeom>
          <a:noFill/>
        </p:spPr>
      </p:pic>
      <p:pic>
        <p:nvPicPr>
          <p:cNvPr id="30726" name="Picture 6" descr="ca"/>
          <p:cNvPicPr>
            <a:picLocks noChangeAspect="1" noChangeArrowheads="1"/>
          </p:cNvPicPr>
          <p:nvPr/>
        </p:nvPicPr>
        <p:blipFill>
          <a:blip r:embed="rId5"/>
          <a:srcRect/>
          <a:stretch>
            <a:fillRect/>
          </a:stretch>
        </p:blipFill>
        <p:spPr bwMode="auto">
          <a:xfrm>
            <a:off x="4783138" y="3886200"/>
            <a:ext cx="2179637"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edge">
                                      <p:cBhvr>
                                        <p:cTn id="7" dur="20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ircle(in)">
                                      <p:cBhvr>
                                        <p:cTn id="12" dur="20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plus(in)">
                                      <p:cBhvr>
                                        <p:cTn id="17" dur="2000"/>
                                        <p:tgtEl>
                                          <p:spTgt spid="307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checkerboard(across)">
                                      <p:cBhvr>
                                        <p:cTn id="2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75" name="Group 63"/>
          <p:cNvGraphicFramePr>
            <a:graphicFrameLocks noGrp="1"/>
          </p:cNvGraphicFramePr>
          <p:nvPr>
            <p:ph/>
          </p:nvPr>
        </p:nvGraphicFramePr>
        <p:xfrm>
          <a:off x="457200" y="609600"/>
          <a:ext cx="8229600" cy="5656771"/>
        </p:xfrm>
        <a:graphic>
          <a:graphicData uri="http://schemas.openxmlformats.org/drawingml/2006/table">
            <a:tbl>
              <a:tblPr/>
              <a:tblGrid>
                <a:gridCol w="2743200"/>
                <a:gridCol w="2743200"/>
                <a:gridCol w="2743200"/>
              </a:tblGrid>
              <a:tr h="1082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0000FF"/>
                          </a:solidFill>
                          <a:effectLst>
                            <a:outerShdw blurRad="38100" dist="38100" dir="2700000" algn="tl">
                              <a:srgbClr val="000000"/>
                            </a:outerShdw>
                          </a:effectLst>
                          <a:latin typeface="Tahoma" pitchFamily="34" charset="0"/>
                        </a:rPr>
                        <a:t>ĐỘNG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0000FF"/>
                          </a:solidFill>
                          <a:effectLst>
                            <a:outerShdw blurRad="38100" dist="38100" dir="2700000" algn="tl">
                              <a:srgbClr val="000000"/>
                            </a:outerShdw>
                          </a:effectLst>
                          <a:latin typeface="Tahoma" pitchFamily="34" charset="0"/>
                        </a:rPr>
                        <a:t>ĐẺ TRỨNG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0000FF"/>
                          </a:solidFill>
                          <a:effectLst>
                            <a:outerShdw blurRad="38100" dist="38100" dir="2700000" algn="tl">
                              <a:srgbClr val="000000"/>
                            </a:outerShdw>
                          </a:effectLst>
                          <a:latin typeface="Tahoma" pitchFamily="34" charset="0"/>
                        </a:rPr>
                        <a:t>ĐẺ CON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FF"/>
                          </a:solidFill>
                          <a:effectLst>
                            <a:outerShdw blurRad="38100" dist="38100" dir="2700000" algn="tl">
                              <a:srgbClr val="000000"/>
                            </a:outerShdw>
                          </a:effectLst>
                          <a:latin typeface="Tahoma" pitchFamily="34" charset="0"/>
                        </a:rPr>
                        <a:t>Sư tử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FF"/>
                          </a:solidFill>
                          <a:effectLst>
                            <a:outerShdw blurRad="38100" dist="38100" dir="2700000" algn="tl">
                              <a:srgbClr val="000000"/>
                            </a:outerShdw>
                          </a:effectLst>
                          <a:latin typeface="Tahoma" pitchFamily="34" charset="0"/>
                        </a:rPr>
                        <a:t>Chim cánh cụt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sym typeface="Wingdings" pitchFamily="2" charset="2"/>
                        </a:rPr>
                        <a:t></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FF"/>
                          </a:solidFill>
                          <a:effectLst>
                            <a:outerShdw blurRad="38100" dist="38100" dir="2700000" algn="tl">
                              <a:srgbClr val="000000"/>
                            </a:outerShdw>
                          </a:effectLst>
                          <a:latin typeface="Tahoma" pitchFamily="34" charset="0"/>
                        </a:rPr>
                        <a:t>Hươu cao cổ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sym typeface="Wingdings" pitchFamily="2" charset="2"/>
                        </a:rPr>
                        <a:t></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FF"/>
                          </a:solidFill>
                          <a:effectLst>
                            <a:outerShdw blurRad="38100" dist="38100" dir="2700000" algn="tl">
                              <a:srgbClr val="000000"/>
                            </a:outerShdw>
                          </a:effectLst>
                          <a:latin typeface="Tahoma" pitchFamily="34" charset="0"/>
                        </a:rPr>
                        <a:t>Cá vàng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sym typeface="Wingdings" pitchFamily="2" charset="2"/>
                        </a:rPr>
                        <a:t></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3200" b="0" i="0" u="none" strike="noStrike" cap="none" normalizeH="0" baseline="0" smtClean="0">
                        <a:ln>
                          <a:noFill/>
                        </a:ln>
                        <a:solidFill>
                          <a:srgbClr val="FF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a:solidFill>
                  <a:srgbClr val="FF00FF"/>
                </a:solidFill>
              </a:rPr>
              <a:t>Giáo viên cho HS xem một số động vật đẻ con và động vật đẻ trứng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314_mouserunning"/>
          <p:cNvPicPr>
            <a:picLocks noChangeAspect="1" noChangeArrowheads="1" noCrop="1"/>
          </p:cNvPicPr>
          <p:nvPr/>
        </p:nvPicPr>
        <p:blipFill>
          <a:blip r:embed="rId2"/>
          <a:srcRect/>
          <a:stretch>
            <a:fillRect/>
          </a:stretch>
        </p:blipFill>
        <p:spPr bwMode="auto">
          <a:xfrm flipH="1">
            <a:off x="4572000" y="2867025"/>
            <a:ext cx="1249363" cy="1019175"/>
          </a:xfrm>
          <a:prstGeom prst="rect">
            <a:avLst/>
          </a:prstGeom>
          <a:noFill/>
        </p:spPr>
      </p:pic>
      <p:sp>
        <p:nvSpPr>
          <p:cNvPr id="43012" name="WordArt 4"/>
          <p:cNvSpPr>
            <a:spLocks noChangeArrowheads="1" noChangeShapeType="1" noTextEdit="1"/>
          </p:cNvSpPr>
          <p:nvPr/>
        </p:nvSpPr>
        <p:spPr bwMode="auto">
          <a:xfrm>
            <a:off x="430213" y="804863"/>
            <a:ext cx="8064500" cy="4800600"/>
          </a:xfrm>
          <a:prstGeom prst="rect">
            <a:avLst/>
          </a:prstGeom>
        </p:spPr>
        <p:txBody>
          <a:bodyPr spcFirstLastPara="1" wrap="none" fromWordArt="1">
            <a:prstTxWarp prst="textArchUp">
              <a:avLst>
                <a:gd name="adj" fmla="val 10800000"/>
              </a:avLst>
            </a:prstTxWarp>
          </a:bodyPr>
          <a:lstStyle/>
          <a:p>
            <a:pPr algn="ctr"/>
            <a:r>
              <a:rPr lang="vi-V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ai nhanh hơn?</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43013" name="Text Box 5"/>
          <p:cNvSpPr txBox="1">
            <a:spLocks noChangeArrowheads="1"/>
          </p:cNvSpPr>
          <p:nvPr/>
        </p:nvSpPr>
        <p:spPr bwMode="auto">
          <a:xfrm>
            <a:off x="1143000" y="5181600"/>
            <a:ext cx="7162800" cy="946150"/>
          </a:xfrm>
          <a:prstGeom prst="rect">
            <a:avLst/>
          </a:prstGeom>
          <a:noFill/>
          <a:ln w="9525">
            <a:noFill/>
            <a:miter lim="800000"/>
            <a:headEnd/>
            <a:tailEnd/>
          </a:ln>
          <a:effectLst/>
        </p:spPr>
        <p:txBody>
          <a:bodyPr>
            <a:spAutoFit/>
          </a:bodyPr>
          <a:lstStyle/>
          <a:p>
            <a:pPr>
              <a:spcBef>
                <a:spcPct val="50000"/>
              </a:spcBef>
            </a:pPr>
            <a:r>
              <a:rPr lang="en-US" sz="2800">
                <a:solidFill>
                  <a:srgbClr val="FF00FF"/>
                </a:solidFill>
              </a:rPr>
              <a:t>Đối mặt: Kể tên động vật đẻ trứng. Kể tên động vật đẻ con?</a:t>
            </a:r>
          </a:p>
        </p:txBody>
      </p:sp>
      <p:pic>
        <p:nvPicPr>
          <p:cNvPr id="43014" name="Picture 6" descr="1"/>
          <p:cNvPicPr>
            <a:picLocks noChangeAspect="1" noChangeArrowheads="1" noCrop="1"/>
          </p:cNvPicPr>
          <p:nvPr/>
        </p:nvPicPr>
        <p:blipFill>
          <a:blip r:embed="rId3"/>
          <a:srcRect/>
          <a:stretch>
            <a:fillRect/>
          </a:stretch>
        </p:blipFill>
        <p:spPr bwMode="auto">
          <a:xfrm>
            <a:off x="1463675" y="1676400"/>
            <a:ext cx="1812925" cy="3057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path" presetSubtype="0" repeatCount="indefinite" accel="50000" decel="50000" fill="hold" nodeType="withEffect">
                                  <p:stCondLst>
                                    <p:cond delay="0"/>
                                  </p:stCondLst>
                                  <p:childTnLst>
                                    <p:animMotion origin="layout" path="M 2.77778E-6 0.05995 C -0.01407 0.05324 -0.029 0.04791 -0.04393 0.04791 C -0.11407 0.04791 -0.16893 0.12384 -0.16893 0.21597 C -0.16893 0.30671 -0.11407 0.38125 -0.04393 0.38125 C -0.029 0.38125 -0.01407 0.37731 2.77778E-6 0.3706 C -0.04705 0.34652 -0.08004 0.28657 -0.08004 0.21597 C -0.08004 0.14398 -0.04705 0.08402 2.77778E-6 0.05995 Z " pathEditMode="relative" rAng="0" ptsTypes="fffffff">
                                      <p:cBhvr>
                                        <p:cTn id="6" dur="1000" fill="hold"/>
                                        <p:tgtEl>
                                          <p:spTgt spid="43011"/>
                                        </p:tgtEl>
                                        <p:attrNameLst>
                                          <p:attrName>ppt_x</p:attrName>
                                          <p:attrName>ppt_y</p:attrName>
                                        </p:attrNameLst>
                                      </p:cBhvr>
                                      <p:rCtr x="-85" y="155"/>
                                    </p:animMotion>
                                  </p:childTnLst>
                                </p:cTn>
                              </p:par>
                              <p:par>
                                <p:cTn id="7" presetID="19" presetClass="entr" presetSubtype="10" fill="hold" grpId="0" nodeType="withEffect">
                                  <p:stCondLst>
                                    <p:cond delay="0"/>
                                  </p:stCondLst>
                                  <p:childTnLst>
                                    <p:set>
                                      <p:cBhvr>
                                        <p:cTn id="8" dur="1" fill="hold">
                                          <p:stCondLst>
                                            <p:cond delay="0"/>
                                          </p:stCondLst>
                                        </p:cTn>
                                        <p:tgtEl>
                                          <p:spTgt spid="43012"/>
                                        </p:tgtEl>
                                        <p:attrNameLst>
                                          <p:attrName>style.visibility</p:attrName>
                                        </p:attrNameLst>
                                      </p:cBhvr>
                                      <p:to>
                                        <p:strVal val="visible"/>
                                      </p:to>
                                    </p:set>
                                    <p:anim calcmode="lin" valueType="num">
                                      <p:cBhvr>
                                        <p:cTn id="9" dur="5000" fill="hold"/>
                                        <p:tgtEl>
                                          <p:spTgt spid="43012"/>
                                        </p:tgtEl>
                                        <p:attrNameLst>
                                          <p:attrName>ppt_w</p:attrName>
                                        </p:attrNameLst>
                                      </p:cBhvr>
                                      <p:tavLst>
                                        <p:tav tm="0" fmla="#ppt_w*sin(2.5*pi*$)">
                                          <p:val>
                                            <p:fltVal val="0"/>
                                          </p:val>
                                        </p:tav>
                                        <p:tav tm="100000">
                                          <p:val>
                                            <p:fltVal val="1"/>
                                          </p:val>
                                        </p:tav>
                                      </p:tavLst>
                                    </p:anim>
                                    <p:anim calcmode="lin" valueType="num">
                                      <p:cBhvr>
                                        <p:cTn id="10" dur="5000" fill="hold"/>
                                        <p:tgtEl>
                                          <p:spTgt spid="43012"/>
                                        </p:tgtEl>
                                        <p:attrNameLst>
                                          <p:attrName>ppt_h</p:attrName>
                                        </p:attrNameLst>
                                      </p:cBhvr>
                                      <p:tavLst>
                                        <p:tav tm="0">
                                          <p:val>
                                            <p:strVal val="#ppt_h"/>
                                          </p:val>
                                        </p:tav>
                                        <p:tav tm="100000">
                                          <p:val>
                                            <p:strVal val="#ppt_h"/>
                                          </p:val>
                                        </p:tav>
                                      </p:tavLst>
                                    </p:anim>
                                  </p:childTnLst>
                                </p:cTn>
                              </p:par>
                              <p:par>
                                <p:cTn id="11" presetID="0" presetClass="path" presetSubtype="0" repeatCount="indefinite" accel="50000" decel="50000" fill="hold" nodeType="withEffect">
                                  <p:stCondLst>
                                    <p:cond delay="0"/>
                                  </p:stCondLst>
                                  <p:childTnLst>
                                    <p:animMotion origin="layout" path="M -0.00017 -0.14444 C 0.0059 -0.1456 0.01615 -0.1463 0.02257 -0.1493 C 0.04028 -0.15972 0.01945 -0.15139 0.03611 -0.15741 C 0.04792 -0.17755 0.03281 -0.15324 0.04757 -0.17083 C 0.04948 -0.17268 0.04983 -0.17639 0.05208 -0.17755 C 0.05452 -0.17986 0.05816 -0.17963 0.06129 -0.18079 C 0.06354 -0.18241 0.06563 -0.18449 0.06806 -0.18588 C 0.07014 -0.1868 0.07274 -0.1868 0.07465 -0.18866 C 0.07674 -0.18981 0.07761 -0.19167 0.07952 -0.19375 C 0.08646 -0.1993 0.08976 -0.1993 0.09757 -0.20185 C 0.09983 -0.20324 0.10191 -0.20555 0.10452 -0.20579 C 0.10886 -0.20903 0.11806 -0.2118 0.11806 -0.21157 C 0.12535 -0.22384 0.13542 -0.22616 0.14757 -0.23009 C 0.15226 -0.23148 0.16129 -0.23403 0.16129 -0.2338 C 0.18559 -0.23403 0.20972 -0.23264 0.23403 -0.23264 L 0.57257 -0.19375 L 0.56129 0.4169 L -0.14323 0.44375 L -0.10243 0.0831 " pathEditMode="relative" rAng="0" ptsTypes="ffffffffffffffAAAAA">
                                      <p:cBhvr>
                                        <p:cTn id="12" dur="5000" fill="hold"/>
                                        <p:tgtEl>
                                          <p:spTgt spid="43014"/>
                                        </p:tgtEl>
                                        <p:attrNameLst>
                                          <p:attrName>ppt_x</p:attrName>
                                          <p:attrName>ppt_y</p:attrName>
                                        </p:attrNameLst>
                                      </p:cBhvr>
                                      <p:rCtr x="215" y="2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2438400"/>
            <a:ext cx="6400800" cy="1752600"/>
          </a:xfrm>
        </p:spPr>
        <p:txBody>
          <a:bodyPr/>
          <a:lstStyle/>
          <a:p>
            <a:r>
              <a:rPr lang="en-US" sz="6000" u="sng">
                <a:solidFill>
                  <a:srgbClr val="FF00FF"/>
                </a:solidFill>
                <a:latin typeface="Times New Roman" pitchFamily="18" charset="0"/>
              </a:rPr>
              <a:t>KHOA HỌC</a:t>
            </a:r>
          </a:p>
        </p:txBody>
      </p:sp>
      <p:sp>
        <p:nvSpPr>
          <p:cNvPr id="6" name="Title 5"/>
          <p:cNvSpPr>
            <a:spLocks noGrp="1"/>
          </p:cNvSpPr>
          <p:nvPr>
            <p:ph type="ctrTitle" sz="quarter"/>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808038"/>
          </a:xfrm>
        </p:spPr>
        <p:txBody>
          <a:bodyPr/>
          <a:lstStyle/>
          <a:p>
            <a:pPr algn="ctr"/>
            <a:r>
              <a:rPr lang="en-US" u="sng">
                <a:solidFill>
                  <a:srgbClr val="FF0000"/>
                </a:solidFill>
                <a:latin typeface="Times New Roman" pitchFamily="18" charset="0"/>
              </a:rPr>
              <a:t>KIỂM TRA BÀI CŨ</a:t>
            </a:r>
            <a:r>
              <a:rPr lang="en-US">
                <a:solidFill>
                  <a:srgbClr val="FF0000"/>
                </a:solidFill>
                <a:latin typeface="Times New Roman" pitchFamily="18" charset="0"/>
              </a:rPr>
              <a:t>:</a:t>
            </a:r>
          </a:p>
        </p:txBody>
      </p:sp>
      <p:sp>
        <p:nvSpPr>
          <p:cNvPr id="8195" name="Rectangle 3"/>
          <p:cNvSpPr>
            <a:spLocks noGrp="1" noChangeArrowheads="1"/>
          </p:cNvSpPr>
          <p:nvPr>
            <p:ph type="body" idx="1"/>
          </p:nvPr>
        </p:nvSpPr>
        <p:spPr>
          <a:xfrm>
            <a:off x="457200" y="990600"/>
            <a:ext cx="7386638" cy="698500"/>
          </a:xfrm>
        </p:spPr>
        <p:txBody>
          <a:bodyPr/>
          <a:lstStyle/>
          <a:p>
            <a:pPr>
              <a:buFontTx/>
              <a:buNone/>
            </a:pPr>
            <a:r>
              <a:rPr lang="en-US" sz="2800">
                <a:solidFill>
                  <a:srgbClr val="0000FF"/>
                </a:solidFill>
              </a:rPr>
              <a:t>1. Em hãy cho biết cây con mọc lên từ đâu? Điều kiện nào để cây có thể mọc được?</a:t>
            </a:r>
          </a:p>
        </p:txBody>
      </p:sp>
      <p:sp>
        <p:nvSpPr>
          <p:cNvPr id="8196" name="Text Box 4"/>
          <p:cNvSpPr txBox="1">
            <a:spLocks noChangeArrowheads="1"/>
          </p:cNvSpPr>
          <p:nvPr/>
        </p:nvSpPr>
        <p:spPr bwMode="auto">
          <a:xfrm>
            <a:off x="304800" y="2133600"/>
            <a:ext cx="8458200" cy="1373188"/>
          </a:xfrm>
          <a:prstGeom prst="rect">
            <a:avLst/>
          </a:prstGeom>
          <a:noFill/>
          <a:ln w="9525">
            <a:noFill/>
            <a:miter lim="800000"/>
            <a:headEnd/>
            <a:tailEnd/>
          </a:ln>
          <a:effectLst/>
        </p:spPr>
        <p:txBody>
          <a:bodyPr>
            <a:spAutoFit/>
          </a:bodyPr>
          <a:lstStyle/>
          <a:p>
            <a:pPr>
              <a:spcBef>
                <a:spcPct val="50000"/>
              </a:spcBef>
            </a:pPr>
            <a:r>
              <a:rPr lang="en-US" sz="2800">
                <a:solidFill>
                  <a:srgbClr val="FF00FF"/>
                </a:solidFill>
                <a:latin typeface="Arial" charset="0"/>
              </a:rPr>
              <a:t>*Cây con được mọc lên từ: </a:t>
            </a:r>
            <a:r>
              <a:rPr lang="en-US" sz="2800">
                <a:solidFill>
                  <a:srgbClr val="FF0000"/>
                </a:solidFill>
                <a:latin typeface="Arial" charset="0"/>
              </a:rPr>
              <a:t>Hạt, thân, rễ, củ, lá</a:t>
            </a:r>
            <a:r>
              <a:rPr lang="en-US" sz="2800">
                <a:solidFill>
                  <a:srgbClr val="FF00FF"/>
                </a:solidFill>
                <a:latin typeface="Arial" charset="0"/>
              </a:rPr>
              <a:t> của cây mẹ. Điều kiện để chúng mọc được: </a:t>
            </a:r>
            <a:r>
              <a:rPr lang="en-US" sz="2800">
                <a:solidFill>
                  <a:srgbClr val="FF0000"/>
                </a:solidFill>
                <a:latin typeface="Arial" charset="0"/>
              </a:rPr>
              <a:t>Đất tơi xốp, ẩm, nhiệt độ thích hợp.</a:t>
            </a:r>
          </a:p>
        </p:txBody>
      </p:sp>
      <p:sp>
        <p:nvSpPr>
          <p:cNvPr id="8197" name="Text Box 5"/>
          <p:cNvSpPr txBox="1">
            <a:spLocks noChangeArrowheads="1"/>
          </p:cNvSpPr>
          <p:nvPr/>
        </p:nvSpPr>
        <p:spPr bwMode="auto">
          <a:xfrm>
            <a:off x="304800" y="3733800"/>
            <a:ext cx="8001000" cy="946150"/>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latin typeface="Arial" charset="0"/>
              </a:rPr>
              <a:t>2. Em đã học qua chương Động vật và Thực vật. Vậy Động vật khác Thực vật ở điểm cơ bản nào?</a:t>
            </a:r>
          </a:p>
        </p:txBody>
      </p:sp>
      <p:sp>
        <p:nvSpPr>
          <p:cNvPr id="8198" name="Text Box 6"/>
          <p:cNvSpPr txBox="1">
            <a:spLocks noChangeArrowheads="1"/>
          </p:cNvSpPr>
          <p:nvPr/>
        </p:nvSpPr>
        <p:spPr bwMode="auto">
          <a:xfrm>
            <a:off x="228600" y="4800600"/>
            <a:ext cx="8305800" cy="1587500"/>
          </a:xfrm>
          <a:prstGeom prst="rect">
            <a:avLst/>
          </a:prstGeom>
          <a:noFill/>
          <a:ln w="9525">
            <a:noFill/>
            <a:miter lim="800000"/>
            <a:headEnd/>
            <a:tailEnd/>
          </a:ln>
          <a:effectLst/>
        </p:spPr>
        <p:txBody>
          <a:bodyPr>
            <a:spAutoFit/>
          </a:bodyPr>
          <a:lstStyle/>
          <a:p>
            <a:pPr>
              <a:spcBef>
                <a:spcPct val="50000"/>
              </a:spcBef>
              <a:buFontTx/>
              <a:buChar char="•"/>
            </a:pPr>
            <a:r>
              <a:rPr lang="en-US" sz="2800">
                <a:solidFill>
                  <a:srgbClr val="FF00FF"/>
                </a:solidFill>
                <a:latin typeface="Arial" charset="0"/>
              </a:rPr>
              <a:t>Thực vật </a:t>
            </a:r>
            <a:r>
              <a:rPr lang="en-US" sz="2800">
                <a:solidFill>
                  <a:srgbClr val="FF0000"/>
                </a:solidFill>
                <a:latin typeface="Arial" charset="0"/>
              </a:rPr>
              <a:t>không tự di chuyển được</a:t>
            </a:r>
            <a:r>
              <a:rPr lang="en-US" sz="2800">
                <a:solidFill>
                  <a:srgbClr val="FF00FF"/>
                </a:solidFill>
                <a:latin typeface="Arial" charset="0"/>
              </a:rPr>
              <a:t>.</a:t>
            </a:r>
          </a:p>
          <a:p>
            <a:pPr>
              <a:spcBef>
                <a:spcPct val="50000"/>
              </a:spcBef>
              <a:buFontTx/>
              <a:buChar char="•"/>
            </a:pPr>
            <a:r>
              <a:rPr lang="en-US" sz="2800">
                <a:solidFill>
                  <a:srgbClr val="FF00FF"/>
                </a:solidFill>
                <a:latin typeface="Arial" charset="0"/>
              </a:rPr>
              <a:t>Động vật </a:t>
            </a:r>
            <a:r>
              <a:rPr lang="en-US" sz="2800">
                <a:solidFill>
                  <a:srgbClr val="FF0000"/>
                </a:solidFill>
                <a:latin typeface="Arial" charset="0"/>
              </a:rPr>
              <a:t>tự di chuyển được; biết nuôi con và cho con bú.</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768" decel="100000"/>
                                        <p:tgtEl>
                                          <p:spTgt spid="8194"/>
                                        </p:tgtEl>
                                      </p:cBhvr>
                                    </p:animEffect>
                                    <p:animScale>
                                      <p:cBhvr>
                                        <p:cTn id="8" dur="768" decel="100000"/>
                                        <p:tgtEl>
                                          <p:spTgt spid="8194"/>
                                        </p:tgtEl>
                                      </p:cBhvr>
                                      <p:from x="10000" y="10000"/>
                                      <p:to x="200000" y="450000"/>
                                    </p:animScale>
                                    <p:animScale>
                                      <p:cBhvr>
                                        <p:cTn id="9" dur="1230" accel="100000" fill="hold">
                                          <p:stCondLst>
                                            <p:cond delay="768"/>
                                          </p:stCondLst>
                                        </p:cTn>
                                        <p:tgtEl>
                                          <p:spTgt spid="8194"/>
                                        </p:tgtEl>
                                      </p:cBhvr>
                                      <p:from x="200000" y="450000"/>
                                      <p:to x="100000" y="100000"/>
                                    </p:animScale>
                                    <p:set>
                                      <p:cBhvr>
                                        <p:cTn id="10" dur="768" fill="hold"/>
                                        <p:tgtEl>
                                          <p:spTgt spid="8194"/>
                                        </p:tgtEl>
                                        <p:attrNameLst>
                                          <p:attrName>ppt_x</p:attrName>
                                        </p:attrNameLst>
                                      </p:cBhvr>
                                      <p:to>
                                        <p:strVal val="(0.5)"/>
                                      </p:to>
                                    </p:set>
                                    <p:anim from="(0.5)" to="(#ppt_x)" calcmode="lin" valueType="num">
                                      <p:cBhvr>
                                        <p:cTn id="11" dur="1230" accel="100000" fill="hold">
                                          <p:stCondLst>
                                            <p:cond delay="768"/>
                                          </p:stCondLst>
                                        </p:cTn>
                                        <p:tgtEl>
                                          <p:spTgt spid="8194"/>
                                        </p:tgtEl>
                                        <p:attrNameLst>
                                          <p:attrName>ppt_x</p:attrName>
                                        </p:attrNameLst>
                                      </p:cBhvr>
                                    </p:anim>
                                    <p:set>
                                      <p:cBhvr>
                                        <p:cTn id="12" dur="768" fill="hold"/>
                                        <p:tgtEl>
                                          <p:spTgt spid="8194"/>
                                        </p:tgtEl>
                                        <p:attrNameLst>
                                          <p:attrName>ppt_y</p:attrName>
                                        </p:attrNameLst>
                                      </p:cBhvr>
                                      <p:to>
                                        <p:strVal val="(#ppt_y+0.4)"/>
                                      </p:to>
                                    </p:set>
                                    <p:anim from="(#ppt_y+0.4)" to="(#ppt_y)" calcmode="lin" valueType="num">
                                      <p:cBhvr>
                                        <p:cTn id="13" dur="1230" accel="100000" fill="hold">
                                          <p:stCondLst>
                                            <p:cond delay="768"/>
                                          </p:stCondLst>
                                        </p:cTn>
                                        <p:tgtEl>
                                          <p:spTgt spid="819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 calcmode="lin" valueType="num">
                                      <p:cBhvr>
                                        <p:cTn id="18"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1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196">
                                            <p:txEl>
                                              <p:pRg st="0" end="0"/>
                                            </p:txEl>
                                          </p:spTgt>
                                        </p:tgtEl>
                                        <p:attrNameLst>
                                          <p:attrName>style.visibility</p:attrName>
                                        </p:attrNameLst>
                                      </p:cBhvr>
                                      <p:to>
                                        <p:strVal val="visible"/>
                                      </p:to>
                                    </p:set>
                                    <p:animEffect transition="in" filter="box(in)">
                                      <p:cBhvr>
                                        <p:cTn id="25" dur="500"/>
                                        <p:tgtEl>
                                          <p:spTgt spid="819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197">
                                            <p:txEl>
                                              <p:pRg st="0" end="0"/>
                                            </p:txEl>
                                          </p:spTgt>
                                        </p:tgtEl>
                                        <p:attrNameLst>
                                          <p:attrName>style.visibility</p:attrName>
                                        </p:attrNameLst>
                                      </p:cBhvr>
                                      <p:to>
                                        <p:strVal val="visible"/>
                                      </p:to>
                                    </p:set>
                                    <p:animEffect transition="in" filter="blinds(horizontal)">
                                      <p:cBhvr>
                                        <p:cTn id="30" dur="500"/>
                                        <p:tgtEl>
                                          <p:spTgt spid="819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198">
                                            <p:txEl>
                                              <p:pRg st="0" end="0"/>
                                            </p:txEl>
                                          </p:spTgt>
                                        </p:tgtEl>
                                        <p:attrNameLst>
                                          <p:attrName>style.visibility</p:attrName>
                                        </p:attrNameLst>
                                      </p:cBhvr>
                                      <p:to>
                                        <p:strVal val="visible"/>
                                      </p:to>
                                    </p:set>
                                    <p:animEffect transition="in" filter="box(in)">
                                      <p:cBhvr>
                                        <p:cTn id="35" dur="500"/>
                                        <p:tgtEl>
                                          <p:spTgt spid="819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8198">
                                            <p:txEl>
                                              <p:pRg st="1" end="1"/>
                                            </p:txEl>
                                          </p:spTgt>
                                        </p:tgtEl>
                                        <p:attrNameLst>
                                          <p:attrName>style.visibility</p:attrName>
                                        </p:attrNameLst>
                                      </p:cBhvr>
                                      <p:to>
                                        <p:strVal val="visible"/>
                                      </p:to>
                                    </p:set>
                                    <p:animEffect transition="in" filter="box(in)">
                                      <p:cBhvr>
                                        <p:cTn id="40" dur="500"/>
                                        <p:tgtEl>
                                          <p:spTgt spid="81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0075" y="685800"/>
            <a:ext cx="7477125" cy="1143000"/>
          </a:xfrm>
        </p:spPr>
        <p:txBody>
          <a:bodyPr/>
          <a:lstStyle/>
          <a:p>
            <a:pPr algn="ctr"/>
            <a:r>
              <a:rPr lang="en-US" u="sng">
                <a:solidFill>
                  <a:srgbClr val="FF0000"/>
                </a:solidFill>
              </a:rPr>
              <a:t>BÀI MỚI</a:t>
            </a:r>
          </a:p>
        </p:txBody>
      </p:sp>
      <p:sp>
        <p:nvSpPr>
          <p:cNvPr id="9219" name="Rectangle 3"/>
          <p:cNvSpPr>
            <a:spLocks noGrp="1" noChangeArrowheads="1"/>
          </p:cNvSpPr>
          <p:nvPr>
            <p:ph type="body" idx="1"/>
          </p:nvPr>
        </p:nvSpPr>
        <p:spPr>
          <a:xfrm>
            <a:off x="0" y="2362200"/>
            <a:ext cx="8915400" cy="1936750"/>
          </a:xfrm>
        </p:spPr>
        <p:txBody>
          <a:bodyPr/>
          <a:lstStyle/>
          <a:p>
            <a:pPr algn="ctr">
              <a:buFontTx/>
              <a:buNone/>
            </a:pPr>
            <a:r>
              <a:rPr lang="en-US">
                <a:solidFill>
                  <a:srgbClr val="008000"/>
                </a:solidFill>
              </a:rPr>
              <a:t> </a:t>
            </a:r>
            <a:r>
              <a:rPr lang="en-US" sz="4000" b="1" i="1">
                <a:solidFill>
                  <a:srgbClr val="FF00FF"/>
                </a:solidFill>
                <a:latin typeface="Arial" charset="0"/>
              </a:rPr>
              <a:t>ÔN TẬP:                                    THỰC VẬT VÀ ĐỘNG VẬT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768" decel="100000"/>
                                        <p:tgtEl>
                                          <p:spTgt spid="9218"/>
                                        </p:tgtEl>
                                      </p:cBhvr>
                                    </p:animEffect>
                                    <p:animScale>
                                      <p:cBhvr>
                                        <p:cTn id="8" dur="768" decel="100000"/>
                                        <p:tgtEl>
                                          <p:spTgt spid="9218"/>
                                        </p:tgtEl>
                                      </p:cBhvr>
                                      <p:from x="10000" y="10000"/>
                                      <p:to x="200000" y="450000"/>
                                    </p:animScale>
                                    <p:animScale>
                                      <p:cBhvr>
                                        <p:cTn id="9" dur="1230" accel="100000" fill="hold">
                                          <p:stCondLst>
                                            <p:cond delay="768"/>
                                          </p:stCondLst>
                                        </p:cTn>
                                        <p:tgtEl>
                                          <p:spTgt spid="9218"/>
                                        </p:tgtEl>
                                      </p:cBhvr>
                                      <p:from x="200000" y="450000"/>
                                      <p:to x="100000" y="100000"/>
                                    </p:animScale>
                                    <p:set>
                                      <p:cBhvr>
                                        <p:cTn id="10" dur="768" fill="hold"/>
                                        <p:tgtEl>
                                          <p:spTgt spid="9218"/>
                                        </p:tgtEl>
                                        <p:attrNameLst>
                                          <p:attrName>ppt_x</p:attrName>
                                        </p:attrNameLst>
                                      </p:cBhvr>
                                      <p:to>
                                        <p:strVal val="(0.5)"/>
                                      </p:to>
                                    </p:set>
                                    <p:anim from="(0.5)" to="(#ppt_x)" calcmode="lin" valueType="num">
                                      <p:cBhvr>
                                        <p:cTn id="11" dur="1230" accel="100000" fill="hold">
                                          <p:stCondLst>
                                            <p:cond delay="768"/>
                                          </p:stCondLst>
                                        </p:cTn>
                                        <p:tgtEl>
                                          <p:spTgt spid="9218"/>
                                        </p:tgtEl>
                                        <p:attrNameLst>
                                          <p:attrName>ppt_x</p:attrName>
                                        </p:attrNameLst>
                                      </p:cBhvr>
                                    </p:anim>
                                    <p:set>
                                      <p:cBhvr>
                                        <p:cTn id="12" dur="768" fill="hold"/>
                                        <p:tgtEl>
                                          <p:spTgt spid="9218"/>
                                        </p:tgtEl>
                                        <p:attrNameLst>
                                          <p:attrName>ppt_y</p:attrName>
                                        </p:attrNameLst>
                                      </p:cBhvr>
                                      <p:to>
                                        <p:strVal val="(#ppt_y+0.4)"/>
                                      </p:to>
                                    </p:set>
                                    <p:anim from="(#ppt_y+0.4)" to="(#ppt_y)" calcmode="lin" valueType="num">
                                      <p:cBhvr>
                                        <p:cTn id="13" dur="1230" accel="100000" fill="hold">
                                          <p:stCondLst>
                                            <p:cond delay="768"/>
                                          </p:stCondLst>
                                        </p:cTn>
                                        <p:tgtEl>
                                          <p:spTgt spid="92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 calcmode="lin" valueType="num">
                                      <p:cBhvr additive="base">
                                        <p:cTn id="18"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152400"/>
            <a:ext cx="8229600" cy="1066800"/>
          </a:xfrm>
        </p:spPr>
        <p:txBody>
          <a:bodyPr/>
          <a:lstStyle/>
          <a:p>
            <a:pPr algn="ctr"/>
            <a:r>
              <a:rPr lang="en-US">
                <a:solidFill>
                  <a:srgbClr val="006600"/>
                </a:solidFill>
              </a:rPr>
              <a:t>A. </a:t>
            </a:r>
            <a:r>
              <a:rPr lang="en-US" u="sng">
                <a:solidFill>
                  <a:srgbClr val="006600"/>
                </a:solidFill>
              </a:rPr>
              <a:t>THỰC VẬT</a:t>
            </a:r>
            <a:r>
              <a:rPr lang="en-US">
                <a:solidFill>
                  <a:srgbClr val="006600"/>
                </a:solidFill>
              </a:rPr>
              <a:t>:</a:t>
            </a:r>
          </a:p>
        </p:txBody>
      </p:sp>
      <p:pic>
        <p:nvPicPr>
          <p:cNvPr id="11269" name="Picture 5" descr="toctien1_2"/>
          <p:cNvPicPr>
            <a:picLocks noChangeAspect="1" noChangeArrowheads="1"/>
          </p:cNvPicPr>
          <p:nvPr/>
        </p:nvPicPr>
        <p:blipFill>
          <a:blip r:embed="rId3"/>
          <a:srcRect/>
          <a:stretch>
            <a:fillRect/>
          </a:stretch>
        </p:blipFill>
        <p:spPr bwMode="auto">
          <a:xfrm>
            <a:off x="2362200" y="1295400"/>
            <a:ext cx="4357688" cy="5181600"/>
          </a:xfrm>
          <a:prstGeom prst="rect">
            <a:avLst/>
          </a:prstGeom>
          <a:noFill/>
        </p:spPr>
      </p:pic>
    </p:spTree>
  </p:cSld>
  <p:clrMapOvr>
    <a:masterClrMapping/>
  </p:clrMapOvr>
  <p:transition spd="med">
    <p:fade/>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ppt_x</p:attrName>
                                        </p:attrNameLst>
                                      </p:cBhvr>
                                      <p:tavLst>
                                        <p:tav tm="0">
                                          <p:val>
                                            <p:strVal val="#ppt_x-.2"/>
                                          </p:val>
                                        </p:tav>
                                        <p:tav tm="100000">
                                          <p:val>
                                            <p:strVal val="#ppt_x"/>
                                          </p:val>
                                        </p:tav>
                                      </p:tavLst>
                                    </p:anim>
                                    <p:anim calcmode="lin" valueType="num">
                                      <p:cBhvr>
                                        <p:cTn id="8" dur="1000" fill="hold"/>
                                        <p:tgtEl>
                                          <p:spTgt spid="112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400">
                <a:solidFill>
                  <a:srgbClr val="FF00FF"/>
                </a:solidFill>
              </a:rPr>
              <a:t>1. Thảo luận nhóm đôi và tìm xem mỗi nội dung dưới đây phù hợp với chỗ....nào trong câu:</a:t>
            </a:r>
          </a:p>
        </p:txBody>
      </p:sp>
      <p:sp>
        <p:nvSpPr>
          <p:cNvPr id="13315" name="Text Box 3"/>
          <p:cNvSpPr txBox="1">
            <a:spLocks noChangeArrowheads="1"/>
          </p:cNvSpPr>
          <p:nvPr/>
        </p:nvSpPr>
        <p:spPr bwMode="auto">
          <a:xfrm>
            <a:off x="533400" y="1766888"/>
            <a:ext cx="1828800" cy="457200"/>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latin typeface="Arial" charset="0"/>
              </a:rPr>
              <a:t>a) Sinh dục</a:t>
            </a:r>
          </a:p>
        </p:txBody>
      </p:sp>
      <p:sp>
        <p:nvSpPr>
          <p:cNvPr id="13316" name="Text Box 4"/>
          <p:cNvSpPr txBox="1">
            <a:spLocks noChangeArrowheads="1"/>
          </p:cNvSpPr>
          <p:nvPr/>
        </p:nvSpPr>
        <p:spPr bwMode="auto">
          <a:xfrm>
            <a:off x="2743200" y="1781175"/>
            <a:ext cx="1219200" cy="457200"/>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latin typeface="Arial" charset="0"/>
              </a:rPr>
              <a:t>b) Nhị</a:t>
            </a:r>
          </a:p>
        </p:txBody>
      </p:sp>
      <p:sp>
        <p:nvSpPr>
          <p:cNvPr id="13317" name="Text Box 5"/>
          <p:cNvSpPr txBox="1">
            <a:spLocks noChangeArrowheads="1"/>
          </p:cNvSpPr>
          <p:nvPr/>
        </p:nvSpPr>
        <p:spPr bwMode="auto">
          <a:xfrm>
            <a:off x="4191000" y="1752600"/>
            <a:ext cx="2286000" cy="457200"/>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latin typeface="Arial" charset="0"/>
              </a:rPr>
              <a:t>c) Sinh sản</a:t>
            </a:r>
          </a:p>
        </p:txBody>
      </p:sp>
      <p:sp>
        <p:nvSpPr>
          <p:cNvPr id="13318" name="Text Box 6"/>
          <p:cNvSpPr txBox="1">
            <a:spLocks noChangeArrowheads="1"/>
          </p:cNvSpPr>
          <p:nvPr/>
        </p:nvSpPr>
        <p:spPr bwMode="auto">
          <a:xfrm>
            <a:off x="6629400" y="1766888"/>
            <a:ext cx="1524000" cy="457200"/>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latin typeface="Arial" charset="0"/>
              </a:rPr>
              <a:t>d) Nhuỵ</a:t>
            </a:r>
          </a:p>
        </p:txBody>
      </p:sp>
      <p:sp>
        <p:nvSpPr>
          <p:cNvPr id="13319" name="Text Box 7"/>
          <p:cNvSpPr txBox="1">
            <a:spLocks noChangeArrowheads="1"/>
          </p:cNvSpPr>
          <p:nvPr/>
        </p:nvSpPr>
        <p:spPr bwMode="auto">
          <a:xfrm>
            <a:off x="533400" y="2362200"/>
            <a:ext cx="8229600" cy="1373188"/>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latin typeface="Arial" charset="0"/>
              </a:rPr>
              <a:t>Hoa là cơ quan..................của những loài thực vật có hoa. Cơ quan..................... đực gọi là..........Cơ quan sinh dục cái gọi là...................</a:t>
            </a:r>
          </a:p>
        </p:txBody>
      </p:sp>
      <p:sp>
        <p:nvSpPr>
          <p:cNvPr id="13320" name="Text Box 8"/>
          <p:cNvSpPr txBox="1">
            <a:spLocks noChangeArrowheads="1"/>
          </p:cNvSpPr>
          <p:nvPr/>
        </p:nvSpPr>
        <p:spPr bwMode="auto">
          <a:xfrm>
            <a:off x="2057400" y="3810000"/>
            <a:ext cx="26670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13321" name="Text Box 9"/>
          <p:cNvSpPr txBox="1">
            <a:spLocks noChangeArrowheads="1"/>
          </p:cNvSpPr>
          <p:nvPr/>
        </p:nvSpPr>
        <p:spPr bwMode="auto">
          <a:xfrm>
            <a:off x="3352800" y="2347913"/>
            <a:ext cx="1676400" cy="45720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sinh sản</a:t>
            </a:r>
          </a:p>
        </p:txBody>
      </p:sp>
      <p:sp>
        <p:nvSpPr>
          <p:cNvPr id="13322" name="Text Box 10"/>
          <p:cNvSpPr txBox="1">
            <a:spLocks noChangeArrowheads="1"/>
          </p:cNvSpPr>
          <p:nvPr/>
        </p:nvSpPr>
        <p:spPr bwMode="auto">
          <a:xfrm>
            <a:off x="3816350" y="2757488"/>
            <a:ext cx="1676400" cy="45720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sinh dục</a:t>
            </a:r>
            <a:r>
              <a:rPr lang="en-US" sz="2400">
                <a:latin typeface="Arial" charset="0"/>
              </a:rPr>
              <a:t> </a:t>
            </a:r>
          </a:p>
        </p:txBody>
      </p:sp>
      <p:sp>
        <p:nvSpPr>
          <p:cNvPr id="13323" name="Text Box 11"/>
          <p:cNvSpPr txBox="1">
            <a:spLocks noChangeArrowheads="1"/>
          </p:cNvSpPr>
          <p:nvPr/>
        </p:nvSpPr>
        <p:spPr bwMode="auto">
          <a:xfrm>
            <a:off x="7315200" y="2770188"/>
            <a:ext cx="838200" cy="45720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nhị</a:t>
            </a:r>
          </a:p>
        </p:txBody>
      </p:sp>
      <p:sp>
        <p:nvSpPr>
          <p:cNvPr id="13324" name="Text Box 12"/>
          <p:cNvSpPr txBox="1">
            <a:spLocks noChangeArrowheads="1"/>
          </p:cNvSpPr>
          <p:nvPr/>
        </p:nvSpPr>
        <p:spPr bwMode="auto">
          <a:xfrm>
            <a:off x="4876800" y="3186113"/>
            <a:ext cx="1066800" cy="45720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nhuỵ</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ox(in)">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box(in)">
                                      <p:cBhvr>
                                        <p:cTn id="17" dur="500"/>
                                        <p:tgtEl>
                                          <p:spTgt spid="13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box(in)">
                                      <p:cBhvr>
                                        <p:cTn id="22" dur="5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319">
                                            <p:txEl>
                                              <p:pRg st="0" end="0"/>
                                            </p:txEl>
                                          </p:spTgt>
                                        </p:tgtEl>
                                        <p:attrNameLst>
                                          <p:attrName>style.visibility</p:attrName>
                                        </p:attrNameLst>
                                      </p:cBhvr>
                                      <p:to>
                                        <p:strVal val="visible"/>
                                      </p:to>
                                    </p:set>
                                    <p:animEffect transition="in" filter="box(in)">
                                      <p:cBhvr>
                                        <p:cTn id="27" dur="500"/>
                                        <p:tgtEl>
                                          <p:spTgt spid="133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21">
                                            <p:txEl>
                                              <p:pRg st="0" end="0"/>
                                            </p:txEl>
                                          </p:spTgt>
                                        </p:tgtEl>
                                        <p:attrNameLst>
                                          <p:attrName>style.visibility</p:attrName>
                                        </p:attrNameLst>
                                      </p:cBhvr>
                                      <p:to>
                                        <p:strVal val="visible"/>
                                      </p:to>
                                    </p:set>
                                    <p:animEffect transition="in" filter="blinds(horizontal)">
                                      <p:cBhvr>
                                        <p:cTn id="32" dur="500"/>
                                        <p:tgtEl>
                                          <p:spTgt spid="133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22">
                                            <p:txEl>
                                              <p:pRg st="0" end="0"/>
                                            </p:txEl>
                                          </p:spTgt>
                                        </p:tgtEl>
                                        <p:attrNameLst>
                                          <p:attrName>style.visibility</p:attrName>
                                        </p:attrNameLst>
                                      </p:cBhvr>
                                      <p:to>
                                        <p:strVal val="visible"/>
                                      </p:to>
                                    </p:set>
                                    <p:animEffect transition="in" filter="blinds(horizontal)">
                                      <p:cBhvr>
                                        <p:cTn id="37" dur="500"/>
                                        <p:tgtEl>
                                          <p:spTgt spid="133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323">
                                            <p:txEl>
                                              <p:pRg st="0" end="0"/>
                                            </p:txEl>
                                          </p:spTgt>
                                        </p:tgtEl>
                                        <p:attrNameLst>
                                          <p:attrName>style.visibility</p:attrName>
                                        </p:attrNameLst>
                                      </p:cBhvr>
                                      <p:to>
                                        <p:strVal val="visible"/>
                                      </p:to>
                                    </p:set>
                                    <p:animEffect transition="in" filter="blinds(horizontal)">
                                      <p:cBhvr>
                                        <p:cTn id="42" dur="500"/>
                                        <p:tgtEl>
                                          <p:spTgt spid="133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324">
                                            <p:txEl>
                                              <p:pRg st="0" end="0"/>
                                            </p:txEl>
                                          </p:spTgt>
                                        </p:tgtEl>
                                        <p:attrNameLst>
                                          <p:attrName>style.visibility</p:attrName>
                                        </p:attrNameLst>
                                      </p:cBhvr>
                                      <p:to>
                                        <p:strVal val="visible"/>
                                      </p:to>
                                    </p:set>
                                    <p:animEffect transition="in" filter="blinds(horizontal)">
                                      <p:cBhvr>
                                        <p:cTn id="47" dur="500"/>
                                        <p:tgtEl>
                                          <p:spTgt spid="133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09600"/>
            <a:ext cx="8229600" cy="1384300"/>
          </a:xfrm>
        </p:spPr>
        <p:txBody>
          <a:bodyPr/>
          <a:lstStyle/>
          <a:p>
            <a:r>
              <a:rPr lang="en-US" sz="2400">
                <a:solidFill>
                  <a:srgbClr val="0000FF"/>
                </a:solidFill>
              </a:rPr>
              <a:t>2. Thảo luận nhóm đôi: Dựa vào đặc điểm nào để em phân biệt được nhị hoặc nhụy trên cùng một hoa?</a:t>
            </a:r>
          </a:p>
        </p:txBody>
      </p:sp>
      <p:sp>
        <p:nvSpPr>
          <p:cNvPr id="15366" name="Text Box 6"/>
          <p:cNvSpPr txBox="1">
            <a:spLocks noChangeArrowheads="1"/>
          </p:cNvSpPr>
          <p:nvPr/>
        </p:nvSpPr>
        <p:spPr bwMode="auto">
          <a:xfrm>
            <a:off x="533400" y="2178050"/>
            <a:ext cx="8153400" cy="946150"/>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FF00FF"/>
                </a:solidFill>
                <a:latin typeface="Arial" charset="0"/>
              </a:rPr>
              <a:t>* Nhị gồm có: </a:t>
            </a:r>
            <a:r>
              <a:rPr lang="en-US" sz="2800">
                <a:solidFill>
                  <a:srgbClr val="FF0000"/>
                </a:solidFill>
                <a:latin typeface="Arial" charset="0"/>
              </a:rPr>
              <a:t>Bao phấn</a:t>
            </a:r>
            <a:r>
              <a:rPr lang="en-US" sz="2800">
                <a:solidFill>
                  <a:srgbClr val="FF00FF"/>
                </a:solidFill>
                <a:latin typeface="Arial" charset="0"/>
              </a:rPr>
              <a:t> (chứa các hạt phấn) và </a:t>
            </a:r>
            <a:r>
              <a:rPr lang="en-US" sz="2800">
                <a:solidFill>
                  <a:srgbClr val="FF0000"/>
                </a:solidFill>
                <a:latin typeface="Arial" charset="0"/>
              </a:rPr>
              <a:t>chỉ nhị</a:t>
            </a:r>
          </a:p>
        </p:txBody>
      </p:sp>
      <p:sp>
        <p:nvSpPr>
          <p:cNvPr id="15367" name="Text Box 7"/>
          <p:cNvSpPr txBox="1">
            <a:spLocks noChangeArrowheads="1"/>
          </p:cNvSpPr>
          <p:nvPr/>
        </p:nvSpPr>
        <p:spPr bwMode="auto">
          <a:xfrm>
            <a:off x="533400" y="3411538"/>
            <a:ext cx="8153400" cy="1160462"/>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800">
                <a:solidFill>
                  <a:srgbClr val="FF00FF"/>
                </a:solidFill>
                <a:latin typeface="Arial" charset="0"/>
              </a:rPr>
              <a:t>Nhụy gồm có: </a:t>
            </a:r>
            <a:r>
              <a:rPr lang="en-US" sz="2800">
                <a:solidFill>
                  <a:srgbClr val="FF0000"/>
                </a:solidFill>
                <a:latin typeface="Arial" charset="0"/>
              </a:rPr>
              <a:t>Đầu nhụy, vòi nhụy, bầu nhụy </a:t>
            </a:r>
          </a:p>
          <a:p>
            <a:pPr eaLnBrk="1" hangingPunct="1">
              <a:spcBef>
                <a:spcPct val="50000"/>
              </a:spcBef>
            </a:pPr>
            <a:r>
              <a:rPr lang="en-US" sz="2800">
                <a:solidFill>
                  <a:srgbClr val="FF0000"/>
                </a:solidFill>
                <a:latin typeface="Arial" charset="0"/>
              </a:rPr>
              <a:t>  và noãn.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 calcmode="lin" valueType="num">
                                      <p:cBhvr additive="base">
                                        <p:cTn id="7" dur="500" fill="hold"/>
                                        <p:tgtEl>
                                          <p:spTgt spid="153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7">
                                            <p:txEl>
                                              <p:pRg st="0" end="0"/>
                                            </p:txEl>
                                          </p:spTgt>
                                        </p:tgtEl>
                                        <p:attrNameLst>
                                          <p:attrName>style.visibility</p:attrName>
                                        </p:attrNameLst>
                                      </p:cBhvr>
                                      <p:to>
                                        <p:strVal val="visible"/>
                                      </p:to>
                                    </p:set>
                                    <p:anim calcmode="lin" valueType="num">
                                      <p:cBhvr additive="base">
                                        <p:cTn id="13" dur="5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7">
                                            <p:txEl>
                                              <p:pRg st="1" end="1"/>
                                            </p:txEl>
                                          </p:spTgt>
                                        </p:tgtEl>
                                        <p:attrNameLst>
                                          <p:attrName>style.visibility</p:attrName>
                                        </p:attrNameLst>
                                      </p:cBhvr>
                                      <p:to>
                                        <p:strVal val="visible"/>
                                      </p:to>
                                    </p:set>
                                    <p:anim calcmode="lin" valueType="num">
                                      <p:cBhvr additive="base">
                                        <p:cTn id="17" dur="500" fill="hold"/>
                                        <p:tgtEl>
                                          <p:spTgt spid="153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304800" y="304800"/>
            <a:ext cx="8229600" cy="1127125"/>
          </a:xfrm>
        </p:spPr>
        <p:txBody>
          <a:bodyPr/>
          <a:lstStyle/>
          <a:p>
            <a:pPr algn="l"/>
            <a:r>
              <a:rPr lang="en-US" sz="2800">
                <a:solidFill>
                  <a:srgbClr val="0000FF"/>
                </a:solidFill>
              </a:rPr>
              <a:t>2.Tìm xem mỗi chú thích phù hợp với số thứ tự nào  trong hình  ?</a:t>
            </a:r>
          </a:p>
        </p:txBody>
      </p:sp>
      <p:pic>
        <p:nvPicPr>
          <p:cNvPr id="84995" name="Picture 3" descr="hoa"/>
          <p:cNvPicPr>
            <a:picLocks noChangeAspect="1" noChangeArrowheads="1"/>
          </p:cNvPicPr>
          <p:nvPr/>
        </p:nvPicPr>
        <p:blipFill>
          <a:blip r:embed="rId2"/>
          <a:srcRect/>
          <a:stretch>
            <a:fillRect/>
          </a:stretch>
        </p:blipFill>
        <p:spPr bwMode="auto">
          <a:xfrm>
            <a:off x="1524000" y="1524000"/>
            <a:ext cx="6324600" cy="4986338"/>
          </a:xfrm>
          <a:prstGeom prst="rect">
            <a:avLst/>
          </a:prstGeom>
          <a:noFill/>
        </p:spPr>
      </p:pic>
      <p:sp>
        <p:nvSpPr>
          <p:cNvPr id="84996" name="Text Box 4"/>
          <p:cNvSpPr txBox="1">
            <a:spLocks noChangeArrowheads="1"/>
          </p:cNvSpPr>
          <p:nvPr/>
        </p:nvSpPr>
        <p:spPr bwMode="auto">
          <a:xfrm>
            <a:off x="6248400" y="3124200"/>
            <a:ext cx="1143000" cy="366713"/>
          </a:xfrm>
          <a:prstGeom prst="rect">
            <a:avLst/>
          </a:prstGeom>
          <a:noFill/>
          <a:ln w="9525">
            <a:noFill/>
            <a:miter lim="800000"/>
            <a:headEnd/>
            <a:tailEnd/>
          </a:ln>
          <a:effectLst/>
        </p:spPr>
        <p:txBody>
          <a:bodyPr>
            <a:spAutoFit/>
          </a:bodyPr>
          <a:lstStyle/>
          <a:p>
            <a:pPr algn="ctr">
              <a:spcBef>
                <a:spcPct val="50000"/>
              </a:spcBef>
            </a:pPr>
            <a:r>
              <a:rPr lang="en-US">
                <a:solidFill>
                  <a:srgbClr val="FF0000"/>
                </a:solidFill>
              </a:rPr>
              <a:t>NHỊ</a:t>
            </a:r>
          </a:p>
        </p:txBody>
      </p:sp>
      <p:sp>
        <p:nvSpPr>
          <p:cNvPr id="84997" name="Text Box 5"/>
          <p:cNvSpPr txBox="1">
            <a:spLocks noChangeArrowheads="1"/>
          </p:cNvSpPr>
          <p:nvPr/>
        </p:nvSpPr>
        <p:spPr bwMode="auto">
          <a:xfrm>
            <a:off x="6248400" y="3886200"/>
            <a:ext cx="1295400" cy="366713"/>
          </a:xfrm>
          <a:prstGeom prst="rect">
            <a:avLst/>
          </a:prstGeom>
          <a:noFill/>
          <a:ln w="9525">
            <a:noFill/>
            <a:miter lim="800000"/>
            <a:headEnd/>
            <a:tailEnd/>
          </a:ln>
          <a:effectLst/>
        </p:spPr>
        <p:txBody>
          <a:bodyPr>
            <a:spAutoFit/>
          </a:bodyPr>
          <a:lstStyle/>
          <a:p>
            <a:pPr algn="ctr">
              <a:spcBef>
                <a:spcPct val="50000"/>
              </a:spcBef>
            </a:pPr>
            <a:r>
              <a:rPr lang="en-US">
                <a:solidFill>
                  <a:srgbClr val="FF0000"/>
                </a:solidFill>
              </a:rPr>
              <a:t>NHỤY</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800" decel="100000"/>
                                        <p:tgtEl>
                                          <p:spTgt spid="84994"/>
                                        </p:tgtEl>
                                      </p:cBhvr>
                                    </p:animEffect>
                                    <p:anim calcmode="lin" valueType="num">
                                      <p:cBhvr>
                                        <p:cTn id="8" dur="800" decel="100000" fill="hold"/>
                                        <p:tgtEl>
                                          <p:spTgt spid="84994"/>
                                        </p:tgtEl>
                                        <p:attrNameLst>
                                          <p:attrName>style.rotation</p:attrName>
                                        </p:attrNameLst>
                                      </p:cBhvr>
                                      <p:tavLst>
                                        <p:tav tm="0">
                                          <p:val>
                                            <p:fltVal val="-90"/>
                                          </p:val>
                                        </p:tav>
                                        <p:tav tm="100000">
                                          <p:val>
                                            <p:fltVal val="0"/>
                                          </p:val>
                                        </p:tav>
                                      </p:tavLst>
                                    </p:anim>
                                    <p:anim calcmode="lin" valueType="num">
                                      <p:cBhvr>
                                        <p:cTn id="9" dur="800" decel="100000" fill="hold"/>
                                        <p:tgtEl>
                                          <p:spTgt spid="84994"/>
                                        </p:tgtEl>
                                        <p:attrNameLst>
                                          <p:attrName>ppt_x</p:attrName>
                                        </p:attrNameLst>
                                      </p:cBhvr>
                                      <p:tavLst>
                                        <p:tav tm="0">
                                          <p:val>
                                            <p:strVal val="#ppt_x+0.4"/>
                                          </p:val>
                                        </p:tav>
                                        <p:tav tm="100000">
                                          <p:val>
                                            <p:strVal val="#ppt_x-0.05"/>
                                          </p:val>
                                        </p:tav>
                                      </p:tavLst>
                                    </p:anim>
                                    <p:anim calcmode="lin" valueType="num">
                                      <p:cBhvr>
                                        <p:cTn id="10" dur="800" decel="100000" fill="hold"/>
                                        <p:tgtEl>
                                          <p:spTgt spid="849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49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499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3.33333E-6 2.96296E-6 L -0.05417 -0.24885 " pathEditMode="relative" rAng="0" ptsTypes="AA">
                                      <p:cBhvr>
                                        <p:cTn id="16" dur="2000" fill="hold"/>
                                        <p:tgtEl>
                                          <p:spTgt spid="84997"/>
                                        </p:tgtEl>
                                        <p:attrNameLst>
                                          <p:attrName>ppt_x</p:attrName>
                                          <p:attrName>ppt_y</p:attrName>
                                        </p:attrNameLst>
                                      </p:cBhvr>
                                      <p:rCtr x="-27" y="-125"/>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0417 0.02893 L -0.0625 0.20671 " pathEditMode="relative" ptsTypes="AA">
                                      <p:cBhvr>
                                        <p:cTn id="20" dur="2000" fill="hold"/>
                                        <p:tgtEl>
                                          <p:spTgt spid="8499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6" grpId="0"/>
      <p:bldP spid="849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533400" y="381000"/>
            <a:ext cx="8229600" cy="1143000"/>
          </a:xfrm>
        </p:spPr>
        <p:txBody>
          <a:bodyPr/>
          <a:lstStyle/>
          <a:p>
            <a:r>
              <a:rPr lang="en-US" sz="2800">
                <a:solidFill>
                  <a:srgbClr val="0000FF"/>
                </a:solidFill>
              </a:rPr>
              <a:t>- Hoa mang tính đực riêng, tính cái riêng được gọi là hoa gì?</a:t>
            </a:r>
          </a:p>
        </p:txBody>
      </p:sp>
      <p:sp>
        <p:nvSpPr>
          <p:cNvPr id="18437" name="Text Box 5"/>
          <p:cNvSpPr txBox="1">
            <a:spLocks noChangeArrowheads="1"/>
          </p:cNvSpPr>
          <p:nvPr/>
        </p:nvSpPr>
        <p:spPr bwMode="auto">
          <a:xfrm>
            <a:off x="533400" y="1524000"/>
            <a:ext cx="8153400" cy="946150"/>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FF00FF"/>
                </a:solidFill>
                <a:latin typeface="Arial" charset="0"/>
              </a:rPr>
              <a:t>* Hoa mang tính đực riêng, tính cái riêng được gọi là </a:t>
            </a:r>
            <a:r>
              <a:rPr lang="en-US" sz="2800">
                <a:solidFill>
                  <a:srgbClr val="FF0000"/>
                </a:solidFill>
                <a:latin typeface="Arial" charset="0"/>
              </a:rPr>
              <a:t>hoa đơn tính</a:t>
            </a:r>
            <a:r>
              <a:rPr lang="en-US" sz="2800">
                <a:solidFill>
                  <a:srgbClr val="FF00FF"/>
                </a:solidFill>
                <a:latin typeface="Arial" charset="0"/>
              </a:rPr>
              <a:t>. </a:t>
            </a:r>
          </a:p>
        </p:txBody>
      </p:sp>
      <p:sp>
        <p:nvSpPr>
          <p:cNvPr id="18438" name="Text Box 6"/>
          <p:cNvSpPr txBox="1">
            <a:spLocks noChangeArrowheads="1"/>
          </p:cNvSpPr>
          <p:nvPr/>
        </p:nvSpPr>
        <p:spPr bwMode="auto">
          <a:xfrm>
            <a:off x="381000" y="3048000"/>
            <a:ext cx="8382000" cy="946150"/>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0000FF"/>
                </a:solidFill>
                <a:latin typeface="Arial" charset="0"/>
              </a:rPr>
              <a:t>- Trên cùng một hoa có cả tính đực và tính cái gọi là hoa gì?</a:t>
            </a:r>
          </a:p>
        </p:txBody>
      </p:sp>
      <p:sp>
        <p:nvSpPr>
          <p:cNvPr id="18439" name="Text Box 7"/>
          <p:cNvSpPr txBox="1">
            <a:spLocks noChangeArrowheads="1"/>
          </p:cNvSpPr>
          <p:nvPr/>
        </p:nvSpPr>
        <p:spPr bwMode="auto">
          <a:xfrm>
            <a:off x="533400" y="4191000"/>
            <a:ext cx="7924800" cy="946150"/>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FF00FF"/>
                </a:solidFill>
                <a:latin typeface="Arial" charset="0"/>
              </a:rPr>
              <a:t>* Hoa có cả tính đực và tính cái trên cùng một hoa gọi là </a:t>
            </a:r>
            <a:r>
              <a:rPr lang="en-US" sz="2800">
                <a:solidFill>
                  <a:srgbClr val="FF0000"/>
                </a:solidFill>
                <a:latin typeface="Arial" charset="0"/>
              </a:rPr>
              <a:t>hoa lưỡng tính.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8438">
                                            <p:txEl>
                                              <p:pRg st="0" end="0"/>
                                            </p:txEl>
                                          </p:spTgt>
                                        </p:tgtEl>
                                        <p:attrNameLst>
                                          <p:attrName>style.visibility</p:attrName>
                                        </p:attrNameLst>
                                      </p:cBhvr>
                                      <p:to>
                                        <p:strVal val="visible"/>
                                      </p:to>
                                    </p:set>
                                    <p:animEffect transition="in" filter="box(in)">
                                      <p:cBhvr>
                                        <p:cTn id="13" dur="500"/>
                                        <p:tgtEl>
                                          <p:spTgt spid="184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439">
                                            <p:txEl>
                                              <p:pRg st="0" end="0"/>
                                            </p:txEl>
                                          </p:spTgt>
                                        </p:tgtEl>
                                        <p:attrNameLst>
                                          <p:attrName>style.visibility</p:attrName>
                                        </p:attrNameLst>
                                      </p:cBhvr>
                                      <p:to>
                                        <p:strVal val="visible"/>
                                      </p:to>
                                    </p:set>
                                    <p:anim calcmode="lin" valueType="num">
                                      <p:cBhvr additive="base">
                                        <p:cTn id="18" dur="500" fill="hold"/>
                                        <p:tgtEl>
                                          <p:spTgt spid="1843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4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185"/>
  <p:tag name="VIOLETTITLE" val="On tap Dong vat va thuc vat"/>
  <p:tag name="VIOLETLESSON" val="64"/>
  <p:tag name="VIOLETCATID" val="8048925"/>
  <p:tag name="VIOLETSUBJECT" val="Khoa học 4"/>
  <p:tag name="VIOLETAUTHORID" val="4629811"/>
  <p:tag name="VIOLETAUTHORNAME" val="Huỳnh Nguyệt Thanh"/>
  <p:tag name="VIOLETAUTHORAVATAR" val="4629811.jpg"/>
  <p:tag name="VIOLETAUTHORADDRESS" val="trường th đakao - lâm đồng"/>
  <p:tag name="VIOLETDATE" val="2012-09-27 04:46:19"/>
  <p:tag name="VIOLETHIT" val="94"/>
  <p:tag name="VIOLETLIKE" val="0"/>
  <p:tag name="MMPROD_NEXTUNIQUEID" val="10011"/>
  <p:tag name="MMPROD_UIDATA" val="&lt;database version=&quot;7.0&quot;&gt;&lt;object type=&quot;1&quot; unique_id=&quot;10001&quot;&gt;&lt;object type=&quot;2&quot; unique_id=&quot;10238&quot;&gt;&lt;object type=&quot;3&quot; unique_id=&quot;10239&quot;&gt;&lt;property id=&quot;20148&quot; value=&quot;5&quot;/&gt;&lt;property id=&quot;20300&quot; value=&quot;Slide 1&quot;/&gt;&lt;property id=&quot;20307&quot; value=&quot;290&quot;/&gt;&lt;/object&gt;&lt;object type=&quot;3&quot; unique_id=&quot;10240&quot;&gt;&lt;property id=&quot;20148&quot; value=&quot;5&quot;/&gt;&lt;property id=&quot;20300&quot; value=&quot;Slide 2&quot;/&gt;&lt;property id=&quot;20307&quot; value=&quot;256&quot;/&gt;&lt;/object&gt;&lt;object type=&quot;3&quot; unique_id=&quot;10241&quot;&gt;&lt;property id=&quot;20148&quot; value=&quot;5&quot;/&gt;&lt;property id=&quot;20300&quot; value=&quot;Slide 3 - &amp;quot;KIỂM TRA BÀI CŨ:&amp;quot;&quot;/&gt;&lt;property id=&quot;20307&quot; value=&quot;260&quot;/&gt;&lt;/object&gt;&lt;object type=&quot;3&quot; unique_id=&quot;10242&quot;&gt;&lt;property id=&quot;20148&quot; value=&quot;5&quot;/&gt;&lt;property id=&quot;20300&quot; value=&quot;Slide 4 - &amp;quot;BÀI MỚI&amp;quot;&quot;/&gt;&lt;property id=&quot;20307&quot; value=&quot;261&quot;/&gt;&lt;/object&gt;&lt;object type=&quot;3&quot; unique_id=&quot;10243&quot;&gt;&lt;property id=&quot;20148&quot; value=&quot;5&quot;/&gt;&lt;property id=&quot;20300&quot; value=&quot;Slide 5 - &amp;quot;A. THỰC VẬT:&amp;quot;&quot;/&gt;&lt;property id=&quot;20307&quot; value=&quot;262&quot;/&gt;&lt;/object&gt;&lt;object type=&quot;3&quot; unique_id=&quot;10244&quot;&gt;&lt;property id=&quot;20148&quot; value=&quot;5&quot;/&gt;&lt;property id=&quot;20300&quot; value=&quot;Slide 6 - &amp;quot;1. Thảo luận nhóm đôi và tìm xem mỗi nội dung dưới đây phù hợp với chỗ....nào trong câu:&amp;quot;&quot;/&gt;&lt;property id=&quot;20307&quot; value=&quot;263&quot;/&gt;&lt;/object&gt;&lt;object type=&quot;3&quot; unique_id=&quot;10245&quot;&gt;&lt;property id=&quot;20148&quot; value=&quot;5&quot;/&gt;&lt;property id=&quot;20300&quot; value=&quot;Slide 7 - &amp;quot;2. Thảo luận nhóm đôi: Dựa vào đặc điểm nào để em phân biệt được nhị hoặc nhụy trên cùng một hoa?&amp;quot;&quot;/&gt;&lt;property id=&quot;20307&quot; value=&quot;264&quot;/&gt;&lt;/object&gt;&lt;object type=&quot;3&quot; unique_id=&quot;10246&quot;&gt;&lt;property id=&quot;20148&quot; value=&quot;5&quot;/&gt;&lt;property id=&quot;20300&quot; value=&quot;Slide 8 - &amp;quot;2.Tìm xem mỗi chú thích phù hợp với số thứ tự nào  trong hình  ?&amp;quot;&quot;/&gt;&lt;property id=&quot;20307&quot; value=&quot;289&quot;/&gt;&lt;/object&gt;&lt;object type=&quot;3&quot; unique_id=&quot;10247&quot;&gt;&lt;property id=&quot;20148&quot; value=&quot;5&quot;/&gt;&lt;property id=&quot;20300&quot; value=&quot;Slide 9 - &amp;quot;- Hoa mang tính đực riêng, tính cái riêng được gọi là hoa gì?&amp;quot;&quot;/&gt;&lt;property id=&quot;20307&quot; value=&quot;266&quot;/&gt;&lt;/object&gt;&lt;object type=&quot;3&quot; unique_id=&quot;10248&quot;&gt;&lt;property id=&quot;20148&quot; value=&quot;5&quot;/&gt;&lt;property id=&quot;20300&quot; value=&quot;Slide 10 - &amp;quot;3.Trong các cây dưới đây , cây nào có hoa thụ phấn nhờ gió, cây nào có hoa thụ phấn nhờ côn trùng?&amp;quot;&quot;/&gt;&lt;property id=&quot;20307&quot; value=&quot;267&quot;/&gt;&lt;/object&gt;&lt;object type=&quot;3&quot; unique_id=&quot;10249&quot;&gt;&lt;property id=&quot;20148&quot; value=&quot;5&quot;/&gt;&lt;property id=&quot;20300&quot; value=&quot;Slide 11 - &amp;quot;- Hoa thụ phấn nhờ côn trùng có đặc điểm gì? Em hãy kể tên một số hoa thụ phấn nhờ côn trùng?&amp;quot;&quot;/&gt;&lt;property id=&quot;20307&quot; value=&quot;268&quot;/&gt;&lt;/object&gt;&lt;object type=&quot;3&quot; unique_id=&quot;10250&quot;&gt;&lt;property id=&quot;20148&quot; value=&quot;5&quot;/&gt;&lt;property id=&quot;20300&quot; value=&quot;Slide 12 - &amp;quot;B.ĐỘNG VẬT&amp;quot;&quot;/&gt;&lt;property id=&quot;20307&quot; value=&quot;269&quot;/&gt;&lt;/object&gt;&lt;object type=&quot;3&quot; unique_id=&quot;10251&quot;&gt;&lt;property id=&quot;20148&quot; value=&quot;5&quot;/&gt;&lt;property id=&quot;20300&quot; value=&quot;Slide 13 - &amp;quot;4. Thảo luận nhóm bốn và tìm xem mỗi tấm phiếu có nội dung dưới đây phù hợp với chỗ ....nào trong câu:&amp;quot;&quot;/&gt;&lt;property id=&quot;20307&quot; value=&quot;270&quot;/&gt;&lt;/object&gt;&lt;object type=&quot;3&quot; unique_id=&quot;10252&quot;&gt;&lt;property id=&quot;20148&quot; value=&quot;5&quot;/&gt;&lt;property id=&quot;20300&quot; value=&quot;Slide 14 - &amp;quot;- Giống cái trong giới động vật đảm nhận  trách nhiệm gì?&amp;quot;&quot;/&gt;&lt;property id=&quot;20307&quot; value=&quot;271&quot;/&gt;&lt;/object&gt;&lt;object type=&quot;3&quot; unique_id=&quot;10253&quot;&gt;&lt;property id=&quot;20148&quot; value=&quot;5&quot;/&gt;&lt;property id=&quot;20300&quot; value=&quot;Slide 15 - &amp;quot;5. Thảo luận nhóm đôi:Trong các động vật dưới đây, động vật nào đẻ trứng, động vật nào đẻ con ?&amp;quot;&quot;/&gt;&lt;property id=&quot;20307&quot; value=&quot;272&quot;/&gt;&lt;/object&gt;&lt;object type=&quot;3&quot; unique_id=&quot;10254&quot;&gt;&lt;property id=&quot;20148&quot; value=&quot;5&quot;/&gt;&lt;property id=&quot;20300&quot; value=&quot;Slide 16&quot;/&gt;&lt;property id=&quot;20307&quot; value=&quot;273&quot;/&gt;&lt;/object&gt;&lt;object type=&quot;3&quot; unique_id=&quot;10255&quot;&gt;&lt;property id=&quot;20148&quot; value=&quot;5&quot;/&gt;&lt;property id=&quot;20300&quot; value=&quot;Slide 17 - &amp;quot;Giáo viên cho HS xem một số động vật đẻ con và động vật đẻ trứng&amp;quot;&quot;/&gt;&lt;property id=&quot;20307&quot; value=&quot;279&quot;/&gt;&lt;/object&gt;&lt;object type=&quot;3&quot; unique_id=&quot;10256&quot;&gt;&lt;property id=&quot;20148&quot; value=&quot;5&quot;/&gt;&lt;property id=&quot;20300&quot; value=&quot;Slide 18&quot;/&gt;&lt;property id=&quot;20307&quot; value=&quot;275&quot;/&gt;&lt;/object&gt;&lt;/object&gt;&lt;object type=&quot;8&quot; unique_id=&quot;10276&quot;&gt;&lt;/object&gt;&lt;/object&gt;&lt;/database&gt;"/>
  <p:tag name="SECTOMILLISECCONVERTED" val="1"/>
</p:tagLst>
</file>

<file path=ppt/theme/theme1.xml><?xml version="1.0" encoding="utf-8"?>
<a:theme xmlns:a="http://schemas.openxmlformats.org/drawingml/2006/main" name="Ocean">
  <a:themeElements>
    <a:clrScheme name="Ocean 9">
      <a:dk1>
        <a:srgbClr val="000066"/>
      </a:dk1>
      <a:lt1>
        <a:srgbClr val="FFFFFF"/>
      </a:lt1>
      <a:dk2>
        <a:srgbClr val="86D6D4"/>
      </a:dk2>
      <a:lt2>
        <a:srgbClr val="FFFFFF"/>
      </a:lt2>
      <a:accent1>
        <a:srgbClr val="6666FF"/>
      </a:accent1>
      <a:accent2>
        <a:srgbClr val="9999FF"/>
      </a:accent2>
      <a:accent3>
        <a:srgbClr val="C3E8E6"/>
      </a:accent3>
      <a:accent4>
        <a:srgbClr val="DADADA"/>
      </a:accent4>
      <a:accent5>
        <a:srgbClr val="B8B8FF"/>
      </a:accent5>
      <a:accent6>
        <a:srgbClr val="8A8AE7"/>
      </a:accent6>
      <a:hlink>
        <a:srgbClr val="FF3300"/>
      </a:hlink>
      <a:folHlink>
        <a:srgbClr val="FF990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00066"/>
        </a:dk1>
        <a:lt1>
          <a:srgbClr val="FFFFFF"/>
        </a:lt1>
        <a:dk2>
          <a:srgbClr val="86D6D4"/>
        </a:dk2>
        <a:lt2>
          <a:srgbClr val="FFFFFF"/>
        </a:lt2>
        <a:accent1>
          <a:srgbClr val="6666FF"/>
        </a:accent1>
        <a:accent2>
          <a:srgbClr val="9999FF"/>
        </a:accent2>
        <a:accent3>
          <a:srgbClr val="C3E8E6"/>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694</TotalTime>
  <Words>821</Words>
  <Application>Microsoft Office PowerPoint</Application>
  <PresentationFormat>On-screen Show (4:3)</PresentationFormat>
  <Paragraphs>75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Tahoma</vt:lpstr>
      <vt:lpstr>Wingdings</vt:lpstr>
      <vt:lpstr>Times New Roman</vt:lpstr>
      <vt:lpstr>Ocean</vt:lpstr>
      <vt:lpstr>Slide 1</vt:lpstr>
      <vt:lpstr>Slide 2</vt:lpstr>
      <vt:lpstr>KIỂM TRA BÀI CŨ:</vt:lpstr>
      <vt:lpstr>BÀI MỚI</vt:lpstr>
      <vt:lpstr>A. THỰC VẬT:</vt:lpstr>
      <vt:lpstr>1. Thảo luận nhóm đôi và tìm xem mỗi nội dung dưới đây phù hợp với chỗ....nào trong câu:</vt:lpstr>
      <vt:lpstr>2. Thảo luận nhóm đôi: Dựa vào đặc điểm nào để em phân biệt được nhị hoặc nhụy trên cùng một hoa?</vt:lpstr>
      <vt:lpstr>2.Tìm xem mỗi chú thích phù hợp với số thứ tự nào  trong hình  ?</vt:lpstr>
      <vt:lpstr>- Hoa mang tính đực riêng, tính cái riêng được gọi là hoa gì?</vt:lpstr>
      <vt:lpstr>3.Trong các cây dưới đây , cây nào có hoa thụ phấn nhờ gió, cây nào có hoa thụ phấn nhờ côn trùng?</vt:lpstr>
      <vt:lpstr>- Hoa thụ phấn nhờ côn trùng có đặc điểm gì? Em hãy kể tên một số hoa thụ phấn nhờ côn trùng?</vt:lpstr>
      <vt:lpstr>B.ĐỘNG VẬT</vt:lpstr>
      <vt:lpstr>4. Thảo luận nhóm bốn và tìm xem mỗi tấm phiếu có nội dung dưới đây phù hợp với chỗ ....nào trong câu:</vt:lpstr>
      <vt:lpstr>- Giống cái trong giới động vật đảm nhận  trách nhiệm gì?</vt:lpstr>
      <vt:lpstr>5. Thảo luận nhóm đôi:Trong các động vật dưới đây, động vật nào đẻ trứng, động vật nào đẻ con ?</vt:lpstr>
      <vt:lpstr>Slide 16</vt:lpstr>
      <vt:lpstr>Giáo viên cho HS xem một số động vật đẻ con và động vật đẻ trứng</vt:lpstr>
      <vt:lpstr>Slide 18</vt:lpstr>
    </vt:vector>
  </TitlesOfParts>
  <Company>NUI THANH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HUU HIEN</dc:creator>
  <cp:lastModifiedBy>AutoBVT</cp:lastModifiedBy>
  <cp:revision>87</cp:revision>
  <dcterms:created xsi:type="dcterms:W3CDTF">2008-04-10T08:04:12Z</dcterms:created>
  <dcterms:modified xsi:type="dcterms:W3CDTF">2016-04-29T03:05:43Z</dcterms:modified>
</cp:coreProperties>
</file>